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theme/themeOverride7.xml" ContentType="application/vnd.openxmlformats-officedocument.themeOverr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theme/themeOverride11.xml" ContentType="application/vnd.openxmlformats-officedocument.themeOverride+xml"/>
  <Override PartName="/ppt/notesSlides/notesSlide16.xml" ContentType="application/vnd.openxmlformats-officedocument.presentationml.notesSlide+xml"/>
  <Override PartName="/ppt/theme/themeOverride12.xml" ContentType="application/vnd.openxmlformats-officedocument.themeOverride+xml"/>
  <Override PartName="/ppt/notesSlides/notesSlide17.xml" ContentType="application/vnd.openxmlformats-officedocument.presentationml.notesSlide+xml"/>
  <Override PartName="/ppt/theme/themeOverride13.xml" ContentType="application/vnd.openxmlformats-officedocument.themeOverride+xml"/>
  <Override PartName="/ppt/notesSlides/notesSlide18.xml" ContentType="application/vnd.openxmlformats-officedocument.presentationml.notesSlide+xml"/>
  <Override PartName="/ppt/theme/themeOverride14.xml" ContentType="application/vnd.openxmlformats-officedocument.themeOverride+xml"/>
  <Override PartName="/ppt/notesSlides/notesSlide19.xml" ContentType="application/vnd.openxmlformats-officedocument.presentationml.notesSlide+xml"/>
  <Override PartName="/ppt/theme/themeOverride15.xml" ContentType="application/vnd.openxmlformats-officedocument.themeOverride+xml"/>
  <Override PartName="/ppt/notesSlides/notesSlide20.xml" ContentType="application/vnd.openxmlformats-officedocument.presentationml.notesSlide+xml"/>
  <Override PartName="/ppt/theme/themeOverride16.xml" ContentType="application/vnd.openxmlformats-officedocument.themeOverride+xml"/>
  <Override PartName="/ppt/notesSlides/notesSlide21.xml" ContentType="application/vnd.openxmlformats-officedocument.presentationml.notesSlide+xml"/>
  <Override PartName="/ppt/theme/themeOverride17.xml" ContentType="application/vnd.openxmlformats-officedocument.themeOverride+xml"/>
  <Override PartName="/ppt/notesSlides/notesSlide22.xml" ContentType="application/vnd.openxmlformats-officedocument.presentationml.notesSlide+xml"/>
  <Override PartName="/ppt/theme/themeOverride18.xml" ContentType="application/vnd.openxmlformats-officedocument.themeOverride+xml"/>
  <Override PartName="/ppt/notesSlides/notesSlide23.xml" ContentType="application/vnd.openxmlformats-officedocument.presentationml.notesSlide+xml"/>
  <Override PartName="/ppt/theme/themeOverride19.xml" ContentType="application/vnd.openxmlformats-officedocument.themeOverride+xml"/>
  <Override PartName="/ppt/notesSlides/notesSlide24.xml" ContentType="application/vnd.openxmlformats-officedocument.presentationml.notesSlide+xml"/>
  <Override PartName="/ppt/theme/themeOverride20.xml" ContentType="application/vnd.openxmlformats-officedocument.themeOverride+xml"/>
  <Override PartName="/ppt/notesSlides/notesSlide25.xml" ContentType="application/vnd.openxmlformats-officedocument.presentationml.notesSlide+xml"/>
  <Override PartName="/ppt/theme/themeOverride21.xml" ContentType="application/vnd.openxmlformats-officedocument.themeOverride+xml"/>
  <Override PartName="/ppt/notesSlides/notesSlide26.xml" ContentType="application/vnd.openxmlformats-officedocument.presentationml.notesSlide+xml"/>
  <Override PartName="/ppt/theme/themeOverride22.xml" ContentType="application/vnd.openxmlformats-officedocument.themeOverride+xml"/>
  <Override PartName="/ppt/notesSlides/notesSlide27.xml" ContentType="application/vnd.openxmlformats-officedocument.presentationml.notesSlide+xml"/>
  <Override PartName="/ppt/theme/themeOverride23.xml" ContentType="application/vnd.openxmlformats-officedocument.themeOverride+xml"/>
  <Override PartName="/ppt/notesSlides/notesSlide28.xml" ContentType="application/vnd.openxmlformats-officedocument.presentationml.notesSlide+xml"/>
  <Override PartName="/ppt/theme/themeOverride24.xml" ContentType="application/vnd.openxmlformats-officedocument.themeOverride+xml"/>
  <Override PartName="/ppt/notesSlides/notesSlide29.xml" ContentType="application/vnd.openxmlformats-officedocument.presentationml.notesSlide+xml"/>
  <Override PartName="/ppt/theme/themeOverride25.xml" ContentType="application/vnd.openxmlformats-officedocument.themeOverride+xml"/>
  <Override PartName="/ppt/notesSlides/notesSlide30.xml" ContentType="application/vnd.openxmlformats-officedocument.presentationml.notesSlide+xml"/>
  <Override PartName="/ppt/theme/themeOverride26.xml" ContentType="application/vnd.openxmlformats-officedocument.themeOverride+xml"/>
  <Override PartName="/ppt/notesSlides/notesSlide31.xml" ContentType="application/vnd.openxmlformats-officedocument.presentationml.notesSlide+xml"/>
  <Override PartName="/ppt/theme/themeOverride27.xml" ContentType="application/vnd.openxmlformats-officedocument.themeOverride+xml"/>
  <Override PartName="/ppt/notesSlides/notesSlide32.xml" ContentType="application/vnd.openxmlformats-officedocument.presentationml.notesSlide+xml"/>
  <Override PartName="/ppt/theme/themeOverride28.xml" ContentType="application/vnd.openxmlformats-officedocument.themeOverride+xml"/>
  <Override PartName="/ppt/notesSlides/notesSlide33.xml" ContentType="application/vnd.openxmlformats-officedocument.presentationml.notesSlide+xml"/>
  <Override PartName="/ppt/theme/themeOverride29.xml" ContentType="application/vnd.openxmlformats-officedocument.themeOverride+xml"/>
  <Override PartName="/ppt/notesSlides/notesSlide34.xml" ContentType="application/vnd.openxmlformats-officedocument.presentationml.notesSlide+xml"/>
  <Override PartName="/ppt/theme/themeOverride30.xml" ContentType="application/vnd.openxmlformats-officedocument.themeOverride+xml"/>
  <Override PartName="/ppt/notesSlides/notesSlide35.xml" ContentType="application/vnd.openxmlformats-officedocument.presentationml.notesSlide+xml"/>
  <Override PartName="/ppt/theme/themeOverride31.xml" ContentType="application/vnd.openxmlformats-officedocument.themeOverr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4"/>
  </p:notesMasterIdLst>
  <p:sldIdLst>
    <p:sldId id="297" r:id="rId2"/>
    <p:sldId id="298" r:id="rId3"/>
    <p:sldId id="302" r:id="rId4"/>
    <p:sldId id="299" r:id="rId5"/>
    <p:sldId id="258" r:id="rId6"/>
    <p:sldId id="295" r:id="rId7"/>
    <p:sldId id="301" r:id="rId8"/>
    <p:sldId id="296"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3" r:id="rId23"/>
    <p:sldId id="274" r:id="rId24"/>
    <p:sldId id="275"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300" r:id="rId4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jz6dee9CNnAgBQXvchpnPI9sP6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035" autoAdjust="0"/>
  </p:normalViewPr>
  <p:slideViewPr>
    <p:cSldViewPr snapToGrid="0">
      <p:cViewPr varScale="1">
        <p:scale>
          <a:sx n="79" d="100"/>
          <a:sy n="79"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384CD9-1363-4C4A-991F-FDD002A792C6}" type="doc">
      <dgm:prSet loTypeId="urn:microsoft.com/office/officeart/2005/8/layout/chevron2" loCatId="list" qsTypeId="urn:microsoft.com/office/officeart/2005/8/quickstyle/3d2" qsCatId="3D" csTypeId="urn:microsoft.com/office/officeart/2005/8/colors/colorful4" csCatId="colorful" phldr="1"/>
      <dgm:spPr/>
    </dgm:pt>
    <dgm:pt modelId="{F8DADA22-D539-42F9-A680-FA139D5A7F1D}">
      <dgm:prSet phldrT="[Texto]"/>
      <dgm:spPr/>
      <dgm:t>
        <a:bodyPr/>
        <a:lstStyle/>
        <a:p>
          <a:r>
            <a:rPr lang="es-ES" b="1" dirty="0">
              <a:solidFill>
                <a:schemeClr val="tx1"/>
              </a:solidFill>
              <a:effectLst>
                <a:outerShdw blurRad="38100" dist="38100" dir="2700000" algn="tl">
                  <a:srgbClr val="000000">
                    <a:alpha val="43137"/>
                  </a:srgbClr>
                </a:outerShdw>
              </a:effectLst>
            </a:rPr>
            <a:t>FONDO</a:t>
          </a:r>
          <a:endParaRPr lang="es-CO" b="1" dirty="0">
            <a:solidFill>
              <a:schemeClr val="tx1"/>
            </a:solidFill>
            <a:effectLst>
              <a:outerShdw blurRad="38100" dist="38100" dir="2700000" algn="tl">
                <a:srgbClr val="000000">
                  <a:alpha val="43137"/>
                </a:srgbClr>
              </a:outerShdw>
            </a:effectLst>
          </a:endParaRPr>
        </a:p>
      </dgm:t>
    </dgm:pt>
    <dgm:pt modelId="{D02408A8-BED9-42FD-877C-86378B12FEF1}" type="parTrans" cxnId="{23B798B0-F10E-456E-A05C-92AB6655769E}">
      <dgm:prSet/>
      <dgm:spPr/>
      <dgm:t>
        <a:bodyPr/>
        <a:lstStyle/>
        <a:p>
          <a:endParaRPr lang="es-CO"/>
        </a:p>
      </dgm:t>
    </dgm:pt>
    <dgm:pt modelId="{6203A801-B2A2-4456-93E7-6AAC44241B68}" type="sibTrans" cxnId="{23B798B0-F10E-456E-A05C-92AB6655769E}">
      <dgm:prSet/>
      <dgm:spPr/>
      <dgm:t>
        <a:bodyPr/>
        <a:lstStyle/>
        <a:p>
          <a:endParaRPr lang="es-CO"/>
        </a:p>
      </dgm:t>
    </dgm:pt>
    <dgm:pt modelId="{0BAF91FE-7DF4-4A82-90D7-06260F043FEE}">
      <dgm:prSet phldrT="[Texto]"/>
      <dgm:spPr/>
      <dgm:t>
        <a:bodyPr/>
        <a:lstStyle/>
        <a:p>
          <a:r>
            <a:rPr lang="es-ES" b="1" dirty="0">
              <a:solidFill>
                <a:schemeClr val="tx1"/>
              </a:solidFill>
              <a:effectLst>
                <a:outerShdw blurRad="38100" dist="38100" dir="2700000" algn="tl">
                  <a:srgbClr val="000000">
                    <a:alpha val="43137"/>
                  </a:srgbClr>
                </a:outerShdw>
              </a:effectLst>
            </a:rPr>
            <a:t>BASICAS</a:t>
          </a:r>
          <a:endParaRPr lang="es-CO" b="1" dirty="0">
            <a:solidFill>
              <a:schemeClr val="tx1"/>
            </a:solidFill>
            <a:effectLst>
              <a:outerShdw blurRad="38100" dist="38100" dir="2700000" algn="tl">
                <a:srgbClr val="000000">
                  <a:alpha val="43137"/>
                </a:srgbClr>
              </a:outerShdw>
            </a:effectLst>
          </a:endParaRPr>
        </a:p>
      </dgm:t>
    </dgm:pt>
    <dgm:pt modelId="{D52F12D9-AA9A-430A-9474-E186F6DD5B47}" type="parTrans" cxnId="{B2E5C29F-C558-4039-A55D-B40E10D742DD}">
      <dgm:prSet/>
      <dgm:spPr/>
      <dgm:t>
        <a:bodyPr/>
        <a:lstStyle/>
        <a:p>
          <a:endParaRPr lang="es-CO"/>
        </a:p>
      </dgm:t>
    </dgm:pt>
    <dgm:pt modelId="{1DEEAEE3-6280-494C-B377-7103C995B5D3}" type="sibTrans" cxnId="{B2E5C29F-C558-4039-A55D-B40E10D742DD}">
      <dgm:prSet/>
      <dgm:spPr/>
      <dgm:t>
        <a:bodyPr/>
        <a:lstStyle/>
        <a:p>
          <a:endParaRPr lang="es-CO"/>
        </a:p>
      </dgm:t>
    </dgm:pt>
    <dgm:pt modelId="{28FA6B35-2E43-45B6-8E61-86D0D48B762C}">
      <dgm:prSet phldrT="[Texto]"/>
      <dgm:spPr/>
      <dgm:t>
        <a:bodyPr/>
        <a:lstStyle/>
        <a:p>
          <a:r>
            <a:rPr lang="es-ES" b="1" dirty="0">
              <a:solidFill>
                <a:schemeClr val="tx1"/>
              </a:solidFill>
              <a:effectLst>
                <a:outerShdw blurRad="38100" dist="38100" dir="2700000" algn="tl">
                  <a:srgbClr val="000000">
                    <a:alpha val="43137"/>
                  </a:srgbClr>
                </a:outerShdw>
              </a:effectLst>
            </a:rPr>
            <a:t>SOCIALES</a:t>
          </a:r>
          <a:endParaRPr lang="es-CO" b="1" dirty="0">
            <a:solidFill>
              <a:schemeClr val="tx1"/>
            </a:solidFill>
            <a:effectLst>
              <a:outerShdw blurRad="38100" dist="38100" dir="2700000" algn="tl">
                <a:srgbClr val="000000">
                  <a:alpha val="43137"/>
                </a:srgbClr>
              </a:outerShdw>
            </a:effectLst>
          </a:endParaRPr>
        </a:p>
      </dgm:t>
    </dgm:pt>
    <dgm:pt modelId="{4D42D8AB-42BE-4FD7-9D70-97B5C533A29F}" type="parTrans" cxnId="{36AEED61-290B-40F5-86D8-BECB3043D319}">
      <dgm:prSet/>
      <dgm:spPr/>
      <dgm:t>
        <a:bodyPr/>
        <a:lstStyle/>
        <a:p>
          <a:endParaRPr lang="es-CO"/>
        </a:p>
      </dgm:t>
    </dgm:pt>
    <dgm:pt modelId="{72713829-AA52-43DC-ABFC-03D876CADE74}" type="sibTrans" cxnId="{36AEED61-290B-40F5-86D8-BECB3043D319}">
      <dgm:prSet/>
      <dgm:spPr/>
      <dgm:t>
        <a:bodyPr/>
        <a:lstStyle/>
        <a:p>
          <a:endParaRPr lang="es-CO"/>
        </a:p>
      </dgm:t>
    </dgm:pt>
    <dgm:pt modelId="{22C60957-278E-47BA-BEBC-E7A161E65CF9}">
      <dgm:prSet/>
      <dgm:spPr/>
      <dgm:t>
        <a:bodyPr/>
        <a:lstStyle/>
        <a:p>
          <a:r>
            <a:rPr lang="es-CO"/>
            <a:t>MIEDO </a:t>
          </a:r>
        </a:p>
      </dgm:t>
    </dgm:pt>
    <dgm:pt modelId="{0F268991-3874-4F96-8132-844B5AD1A161}" type="parTrans" cxnId="{391941A4-AD3F-4A2C-A4E0-82FAB2CDDFA6}">
      <dgm:prSet/>
      <dgm:spPr/>
      <dgm:t>
        <a:bodyPr/>
        <a:lstStyle/>
        <a:p>
          <a:endParaRPr lang="es-CO"/>
        </a:p>
      </dgm:t>
    </dgm:pt>
    <dgm:pt modelId="{B9221F6F-9DDF-4393-8362-5F9EA687A09B}" type="sibTrans" cxnId="{391941A4-AD3F-4A2C-A4E0-82FAB2CDDFA6}">
      <dgm:prSet/>
      <dgm:spPr/>
      <dgm:t>
        <a:bodyPr/>
        <a:lstStyle/>
        <a:p>
          <a:endParaRPr lang="es-CO"/>
        </a:p>
      </dgm:t>
    </dgm:pt>
    <dgm:pt modelId="{1067A5BC-6726-4DBA-B88F-A4486F47277B}">
      <dgm:prSet/>
      <dgm:spPr/>
      <dgm:t>
        <a:bodyPr/>
        <a:lstStyle/>
        <a:p>
          <a:r>
            <a:rPr lang="es-CO"/>
            <a:t>ENOJO</a:t>
          </a:r>
        </a:p>
      </dgm:t>
    </dgm:pt>
    <dgm:pt modelId="{2D25E15F-A6CE-4BDF-8EA5-1EFF763EA151}" type="parTrans" cxnId="{E82BA81E-D0EA-4257-92D1-19F498883D33}">
      <dgm:prSet/>
      <dgm:spPr/>
      <dgm:t>
        <a:bodyPr/>
        <a:lstStyle/>
        <a:p>
          <a:endParaRPr lang="es-CO"/>
        </a:p>
      </dgm:t>
    </dgm:pt>
    <dgm:pt modelId="{02DC0CD1-FB30-4AF3-B1C1-7A6A14109F8B}" type="sibTrans" cxnId="{E82BA81E-D0EA-4257-92D1-19F498883D33}">
      <dgm:prSet/>
      <dgm:spPr/>
      <dgm:t>
        <a:bodyPr/>
        <a:lstStyle/>
        <a:p>
          <a:endParaRPr lang="es-CO"/>
        </a:p>
      </dgm:t>
    </dgm:pt>
    <dgm:pt modelId="{FCB3440D-03E1-4D61-B853-10AABBB44AAC}">
      <dgm:prSet/>
      <dgm:spPr/>
      <dgm:t>
        <a:bodyPr/>
        <a:lstStyle/>
        <a:p>
          <a:r>
            <a:rPr lang="es-CO"/>
            <a:t>TRISTEZA  </a:t>
          </a:r>
        </a:p>
      </dgm:t>
    </dgm:pt>
    <dgm:pt modelId="{22647BD4-08BE-4176-A85E-5D117834602C}" type="parTrans" cxnId="{7BC1FFA0-B72F-48A9-9FDA-A95CC8DD9CAA}">
      <dgm:prSet/>
      <dgm:spPr/>
      <dgm:t>
        <a:bodyPr/>
        <a:lstStyle/>
        <a:p>
          <a:endParaRPr lang="es-CO"/>
        </a:p>
      </dgm:t>
    </dgm:pt>
    <dgm:pt modelId="{C06748AE-90D2-44FB-AE85-59C3E4116A0A}" type="sibTrans" cxnId="{7BC1FFA0-B72F-48A9-9FDA-A95CC8DD9CAA}">
      <dgm:prSet/>
      <dgm:spPr/>
      <dgm:t>
        <a:bodyPr/>
        <a:lstStyle/>
        <a:p>
          <a:endParaRPr lang="es-CO"/>
        </a:p>
      </dgm:t>
    </dgm:pt>
    <dgm:pt modelId="{08611175-D43D-4749-BBE2-9DE64DF43D82}">
      <dgm:prSet/>
      <dgm:spPr/>
      <dgm:t>
        <a:bodyPr/>
        <a:lstStyle/>
        <a:p>
          <a:r>
            <a:rPr lang="es-CO"/>
            <a:t>ALEGRIA</a:t>
          </a:r>
        </a:p>
      </dgm:t>
    </dgm:pt>
    <dgm:pt modelId="{879A491F-6B8C-40E7-A369-D47110D691E5}" type="parTrans" cxnId="{91377D87-EB0A-4435-AEED-67A5D3F9EC5C}">
      <dgm:prSet/>
      <dgm:spPr/>
      <dgm:t>
        <a:bodyPr/>
        <a:lstStyle/>
        <a:p>
          <a:endParaRPr lang="es-CO"/>
        </a:p>
      </dgm:t>
    </dgm:pt>
    <dgm:pt modelId="{C8AD9E61-94D4-4D55-837D-3E0722AA2CEF}" type="sibTrans" cxnId="{91377D87-EB0A-4435-AEED-67A5D3F9EC5C}">
      <dgm:prSet/>
      <dgm:spPr/>
      <dgm:t>
        <a:bodyPr/>
        <a:lstStyle/>
        <a:p>
          <a:endParaRPr lang="es-CO"/>
        </a:p>
      </dgm:t>
    </dgm:pt>
    <dgm:pt modelId="{87E6CE51-B8C7-4AE3-B366-5678E64FB088}">
      <dgm:prSet/>
      <dgm:spPr/>
      <dgm:t>
        <a:bodyPr/>
        <a:lstStyle/>
        <a:p>
          <a:r>
            <a:rPr lang="es-CO"/>
            <a:t>SORPRESA</a:t>
          </a:r>
        </a:p>
      </dgm:t>
    </dgm:pt>
    <dgm:pt modelId="{05370C8C-4E9B-461C-B7EE-AB8FDAF7E86F}" type="parTrans" cxnId="{F60C71D6-EB28-4D7F-8C69-6F4ABBA365A0}">
      <dgm:prSet/>
      <dgm:spPr/>
      <dgm:t>
        <a:bodyPr/>
        <a:lstStyle/>
        <a:p>
          <a:endParaRPr lang="es-CO"/>
        </a:p>
      </dgm:t>
    </dgm:pt>
    <dgm:pt modelId="{E7E49FE3-0F0A-4B90-830E-341B22FBC8B8}" type="sibTrans" cxnId="{F60C71D6-EB28-4D7F-8C69-6F4ABBA365A0}">
      <dgm:prSet/>
      <dgm:spPr/>
      <dgm:t>
        <a:bodyPr/>
        <a:lstStyle/>
        <a:p>
          <a:endParaRPr lang="es-CO"/>
        </a:p>
      </dgm:t>
    </dgm:pt>
    <dgm:pt modelId="{16969EB3-CE7B-4136-BA84-D60A5CADFE19}">
      <dgm:prSet/>
      <dgm:spPr/>
      <dgm:t>
        <a:bodyPr/>
        <a:lstStyle/>
        <a:p>
          <a:r>
            <a:rPr lang="es-CO"/>
            <a:t>ASCO</a:t>
          </a:r>
        </a:p>
      </dgm:t>
    </dgm:pt>
    <dgm:pt modelId="{B4C096D1-E3FF-4C1B-A546-366C23A607AB}" type="parTrans" cxnId="{076BF04F-E235-4D1F-82E2-C29B590BD14E}">
      <dgm:prSet/>
      <dgm:spPr/>
      <dgm:t>
        <a:bodyPr/>
        <a:lstStyle/>
        <a:p>
          <a:endParaRPr lang="es-CO"/>
        </a:p>
      </dgm:t>
    </dgm:pt>
    <dgm:pt modelId="{861F3EDB-3D50-441C-A824-A906E5BA5892}" type="sibTrans" cxnId="{076BF04F-E235-4D1F-82E2-C29B590BD14E}">
      <dgm:prSet/>
      <dgm:spPr/>
      <dgm:t>
        <a:bodyPr/>
        <a:lstStyle/>
        <a:p>
          <a:endParaRPr lang="es-CO"/>
        </a:p>
      </dgm:t>
    </dgm:pt>
    <dgm:pt modelId="{EFC2F75F-13E3-4536-84C3-3CD4EF059441}">
      <dgm:prSet/>
      <dgm:spPr/>
      <dgm:t>
        <a:bodyPr/>
        <a:lstStyle/>
        <a:p>
          <a:r>
            <a:rPr lang="es-CO"/>
            <a:t>ENTUSIASMO </a:t>
          </a:r>
        </a:p>
      </dgm:t>
    </dgm:pt>
    <dgm:pt modelId="{B05097E7-A6CD-4D15-BFED-9B97C612B5D5}" type="parTrans" cxnId="{4F5C5EBF-329A-448E-BC8A-B86756253DF8}">
      <dgm:prSet/>
      <dgm:spPr/>
      <dgm:t>
        <a:bodyPr/>
        <a:lstStyle/>
        <a:p>
          <a:endParaRPr lang="es-CO"/>
        </a:p>
      </dgm:t>
    </dgm:pt>
    <dgm:pt modelId="{257D66CB-7265-4533-9E0E-D49517670BA0}" type="sibTrans" cxnId="{4F5C5EBF-329A-448E-BC8A-B86756253DF8}">
      <dgm:prSet/>
      <dgm:spPr/>
      <dgm:t>
        <a:bodyPr/>
        <a:lstStyle/>
        <a:p>
          <a:endParaRPr lang="es-CO"/>
        </a:p>
      </dgm:t>
    </dgm:pt>
    <dgm:pt modelId="{F3023CD5-9CFA-4C0A-8048-0DB60252C287}">
      <dgm:prSet/>
      <dgm:spPr/>
      <dgm:t>
        <a:bodyPr/>
        <a:lstStyle/>
        <a:p>
          <a:r>
            <a:rPr lang="es-CO"/>
            <a:t>MALESTAR </a:t>
          </a:r>
        </a:p>
      </dgm:t>
    </dgm:pt>
    <dgm:pt modelId="{EF3FA55E-52CF-4687-AC75-E518416DF937}" type="parTrans" cxnId="{D77FE4E6-4995-43D5-B00F-4DF70C5E9B42}">
      <dgm:prSet/>
      <dgm:spPr/>
      <dgm:t>
        <a:bodyPr/>
        <a:lstStyle/>
        <a:p>
          <a:endParaRPr lang="es-CO"/>
        </a:p>
      </dgm:t>
    </dgm:pt>
    <dgm:pt modelId="{BB5BD9C9-5D9B-4A01-8351-F1AC0E11A8A2}" type="sibTrans" cxnId="{D77FE4E6-4995-43D5-B00F-4DF70C5E9B42}">
      <dgm:prSet/>
      <dgm:spPr/>
      <dgm:t>
        <a:bodyPr/>
        <a:lstStyle/>
        <a:p>
          <a:endParaRPr lang="es-CO"/>
        </a:p>
      </dgm:t>
    </dgm:pt>
    <dgm:pt modelId="{3B6E646E-EB46-4A0B-8877-FB555ACB9FF9}">
      <dgm:prSet/>
      <dgm:spPr/>
      <dgm:t>
        <a:bodyPr/>
        <a:lstStyle/>
        <a:p>
          <a:r>
            <a:rPr lang="es-CO"/>
            <a:t>EXCITACIÓN </a:t>
          </a:r>
        </a:p>
      </dgm:t>
    </dgm:pt>
    <dgm:pt modelId="{EED9EF9F-1521-4710-B0B9-77D0FC7D7D72}" type="parTrans" cxnId="{776ED6EE-369D-41E9-B7BB-728E4FCF3E6A}">
      <dgm:prSet/>
      <dgm:spPr/>
      <dgm:t>
        <a:bodyPr/>
        <a:lstStyle/>
        <a:p>
          <a:endParaRPr lang="es-CO"/>
        </a:p>
      </dgm:t>
    </dgm:pt>
    <dgm:pt modelId="{E5F8C9C5-3C13-499B-9853-75D8A762D1A3}" type="sibTrans" cxnId="{776ED6EE-369D-41E9-B7BB-728E4FCF3E6A}">
      <dgm:prSet/>
      <dgm:spPr/>
      <dgm:t>
        <a:bodyPr/>
        <a:lstStyle/>
        <a:p>
          <a:endParaRPr lang="es-CO"/>
        </a:p>
      </dgm:t>
    </dgm:pt>
    <dgm:pt modelId="{131D635D-2BBF-4935-A8FA-C47BA0D2B3A2}">
      <dgm:prSet/>
      <dgm:spPr/>
      <dgm:t>
        <a:bodyPr/>
        <a:lstStyle/>
        <a:p>
          <a:r>
            <a:rPr lang="es-CO"/>
            <a:t>TRANQUILIDAD</a:t>
          </a:r>
        </a:p>
      </dgm:t>
    </dgm:pt>
    <dgm:pt modelId="{D910AEF1-C3E4-4B31-90F1-67417CEE1404}" type="parTrans" cxnId="{61CE51B4-1423-4FFB-B680-81D6BA47DBDC}">
      <dgm:prSet/>
      <dgm:spPr/>
      <dgm:t>
        <a:bodyPr/>
        <a:lstStyle/>
        <a:p>
          <a:endParaRPr lang="es-CO"/>
        </a:p>
      </dgm:t>
    </dgm:pt>
    <dgm:pt modelId="{B5176607-F001-431A-9C4D-177B6FF6F219}" type="sibTrans" cxnId="{61CE51B4-1423-4FFB-B680-81D6BA47DBDC}">
      <dgm:prSet/>
      <dgm:spPr/>
      <dgm:t>
        <a:bodyPr/>
        <a:lstStyle/>
        <a:p>
          <a:endParaRPr lang="es-CO"/>
        </a:p>
      </dgm:t>
    </dgm:pt>
    <dgm:pt modelId="{12EA4AD2-6604-43A3-8F02-9CBF3FEEC68D}">
      <dgm:prSet/>
      <dgm:spPr/>
      <dgm:t>
        <a:bodyPr/>
        <a:lstStyle/>
        <a:p>
          <a:r>
            <a:rPr lang="es-CO"/>
            <a:t>ORGULLO </a:t>
          </a:r>
        </a:p>
      </dgm:t>
    </dgm:pt>
    <dgm:pt modelId="{68BFF7D0-0E9A-4496-AB70-BFC77199F7DC}" type="parTrans" cxnId="{091F93D9-935F-4DD5-9541-1E7F8DF9837A}">
      <dgm:prSet/>
      <dgm:spPr/>
      <dgm:t>
        <a:bodyPr/>
        <a:lstStyle/>
        <a:p>
          <a:endParaRPr lang="es-CO"/>
        </a:p>
      </dgm:t>
    </dgm:pt>
    <dgm:pt modelId="{6921656B-70E2-4D3A-85CC-C4BCE09F5A1D}" type="sibTrans" cxnId="{091F93D9-935F-4DD5-9541-1E7F8DF9837A}">
      <dgm:prSet/>
      <dgm:spPr/>
      <dgm:t>
        <a:bodyPr/>
        <a:lstStyle/>
        <a:p>
          <a:endParaRPr lang="es-CO"/>
        </a:p>
      </dgm:t>
    </dgm:pt>
    <dgm:pt modelId="{67F657C4-277A-4444-A0F9-EC2609ACEF09}">
      <dgm:prSet/>
      <dgm:spPr/>
      <dgm:t>
        <a:bodyPr/>
        <a:lstStyle/>
        <a:p>
          <a:r>
            <a:rPr lang="es-CO"/>
            <a:t>VERGÜENZA </a:t>
          </a:r>
        </a:p>
      </dgm:t>
    </dgm:pt>
    <dgm:pt modelId="{CA758D28-B5CC-4528-B781-B90FF63A08E1}" type="parTrans" cxnId="{5C7E69D3-DE18-42A2-867B-2C502FF4924C}">
      <dgm:prSet/>
      <dgm:spPr/>
      <dgm:t>
        <a:bodyPr/>
        <a:lstStyle/>
        <a:p>
          <a:endParaRPr lang="es-CO"/>
        </a:p>
      </dgm:t>
    </dgm:pt>
    <dgm:pt modelId="{81D629C1-F4E1-4D36-A4BC-64401C29C25D}" type="sibTrans" cxnId="{5C7E69D3-DE18-42A2-867B-2C502FF4924C}">
      <dgm:prSet/>
      <dgm:spPr/>
      <dgm:t>
        <a:bodyPr/>
        <a:lstStyle/>
        <a:p>
          <a:endParaRPr lang="es-CO"/>
        </a:p>
      </dgm:t>
    </dgm:pt>
    <dgm:pt modelId="{48FF9DC9-8A0F-46EA-9F31-4F9603DBF3F8}">
      <dgm:prSet/>
      <dgm:spPr/>
      <dgm:t>
        <a:bodyPr/>
        <a:lstStyle/>
        <a:p>
          <a:r>
            <a:rPr lang="es-CO" dirty="0"/>
            <a:t>CULPABILIDAD  </a:t>
          </a:r>
        </a:p>
      </dgm:t>
    </dgm:pt>
    <dgm:pt modelId="{BED5DE78-C3DE-45F9-A496-367B5A5C6878}" type="parTrans" cxnId="{40D1F3C6-7573-48AD-97FC-F8FC8F3D29B8}">
      <dgm:prSet/>
      <dgm:spPr/>
      <dgm:t>
        <a:bodyPr/>
        <a:lstStyle/>
        <a:p>
          <a:endParaRPr lang="es-CO"/>
        </a:p>
      </dgm:t>
    </dgm:pt>
    <dgm:pt modelId="{8A952CF0-630C-4B18-9FFC-9521DBEB9564}" type="sibTrans" cxnId="{40D1F3C6-7573-48AD-97FC-F8FC8F3D29B8}">
      <dgm:prSet/>
      <dgm:spPr/>
      <dgm:t>
        <a:bodyPr/>
        <a:lstStyle/>
        <a:p>
          <a:endParaRPr lang="es-CO"/>
        </a:p>
      </dgm:t>
    </dgm:pt>
    <dgm:pt modelId="{83238575-88D0-4FBB-B6A2-C13A0EABAD07}">
      <dgm:prSet/>
      <dgm:spPr/>
      <dgm:t>
        <a:bodyPr/>
        <a:lstStyle/>
        <a:p>
          <a:r>
            <a:rPr lang="es-CO"/>
            <a:t>INDIGNACION  </a:t>
          </a:r>
        </a:p>
      </dgm:t>
    </dgm:pt>
    <dgm:pt modelId="{A74D0882-E86C-491D-8D10-1BC741A4CD5D}" type="parTrans" cxnId="{FB19FA1B-38FB-4EB3-B047-7513348186F0}">
      <dgm:prSet/>
      <dgm:spPr/>
      <dgm:t>
        <a:bodyPr/>
        <a:lstStyle/>
        <a:p>
          <a:endParaRPr lang="es-CO"/>
        </a:p>
      </dgm:t>
    </dgm:pt>
    <dgm:pt modelId="{D571B5D0-CF1F-42C9-8AA6-D6C1835CB287}" type="sibTrans" cxnId="{FB19FA1B-38FB-4EB3-B047-7513348186F0}">
      <dgm:prSet/>
      <dgm:spPr/>
      <dgm:t>
        <a:bodyPr/>
        <a:lstStyle/>
        <a:p>
          <a:endParaRPr lang="es-CO"/>
        </a:p>
      </dgm:t>
    </dgm:pt>
    <dgm:pt modelId="{51481A3E-6D80-46E5-9A32-09EAD5A0911C}">
      <dgm:prSet/>
      <dgm:spPr/>
      <dgm:t>
        <a:bodyPr/>
        <a:lstStyle/>
        <a:p>
          <a:r>
            <a:rPr lang="es-CO"/>
            <a:t>TURBACION </a:t>
          </a:r>
        </a:p>
      </dgm:t>
    </dgm:pt>
    <dgm:pt modelId="{A402791C-E8FA-4AF2-B192-91A67D76B034}" type="parTrans" cxnId="{F8E86747-3B72-45A0-9CA8-9AE3D4195796}">
      <dgm:prSet/>
      <dgm:spPr/>
      <dgm:t>
        <a:bodyPr/>
        <a:lstStyle/>
        <a:p>
          <a:endParaRPr lang="es-CO"/>
        </a:p>
      </dgm:t>
    </dgm:pt>
    <dgm:pt modelId="{3C0FF827-F4DA-40FA-A5A0-286F8173BD99}" type="sibTrans" cxnId="{F8E86747-3B72-45A0-9CA8-9AE3D4195796}">
      <dgm:prSet/>
      <dgm:spPr/>
      <dgm:t>
        <a:bodyPr/>
        <a:lstStyle/>
        <a:p>
          <a:endParaRPr lang="es-CO"/>
        </a:p>
      </dgm:t>
    </dgm:pt>
    <dgm:pt modelId="{C3C3AD8E-2C37-45DC-A060-EEE664703E36}">
      <dgm:prSet/>
      <dgm:spPr/>
      <dgm:t>
        <a:bodyPr/>
        <a:lstStyle/>
        <a:p>
          <a:r>
            <a:rPr lang="es-CO"/>
            <a:t>AMOR  </a:t>
          </a:r>
        </a:p>
      </dgm:t>
    </dgm:pt>
    <dgm:pt modelId="{D7D2B37A-2A94-49D4-974C-34E0334C6FC5}" type="parTrans" cxnId="{74285218-DAAF-4976-9732-28A7C3B688B5}">
      <dgm:prSet/>
      <dgm:spPr/>
      <dgm:t>
        <a:bodyPr/>
        <a:lstStyle/>
        <a:p>
          <a:endParaRPr lang="es-CO"/>
        </a:p>
      </dgm:t>
    </dgm:pt>
    <dgm:pt modelId="{BA1DE4DD-BED7-44E2-8AC3-C831C658B6EB}" type="sibTrans" cxnId="{74285218-DAAF-4976-9732-28A7C3B688B5}">
      <dgm:prSet/>
      <dgm:spPr/>
      <dgm:t>
        <a:bodyPr/>
        <a:lstStyle/>
        <a:p>
          <a:endParaRPr lang="es-CO"/>
        </a:p>
      </dgm:t>
    </dgm:pt>
    <dgm:pt modelId="{9922FA90-48C2-4590-816F-8D1AEBC6E08F}" type="pres">
      <dgm:prSet presAssocID="{F5384CD9-1363-4C4A-991F-FDD002A792C6}" presName="linearFlow" presStyleCnt="0">
        <dgm:presLayoutVars>
          <dgm:dir/>
          <dgm:animLvl val="lvl"/>
          <dgm:resizeHandles val="exact"/>
        </dgm:presLayoutVars>
      </dgm:prSet>
      <dgm:spPr/>
    </dgm:pt>
    <dgm:pt modelId="{5273A5CE-43FC-48E1-A67E-98718631D86B}" type="pres">
      <dgm:prSet presAssocID="{F8DADA22-D539-42F9-A680-FA139D5A7F1D}" presName="composite" presStyleCnt="0"/>
      <dgm:spPr/>
    </dgm:pt>
    <dgm:pt modelId="{BEE89100-E7F0-49F3-8351-73013DAB035E}" type="pres">
      <dgm:prSet presAssocID="{F8DADA22-D539-42F9-A680-FA139D5A7F1D}" presName="parentText" presStyleLbl="alignNode1" presStyleIdx="0" presStyleCnt="3">
        <dgm:presLayoutVars>
          <dgm:chMax val="1"/>
          <dgm:bulletEnabled val="1"/>
        </dgm:presLayoutVars>
      </dgm:prSet>
      <dgm:spPr/>
    </dgm:pt>
    <dgm:pt modelId="{4BF79596-6B73-4F59-9098-00500ECBE9A0}" type="pres">
      <dgm:prSet presAssocID="{F8DADA22-D539-42F9-A680-FA139D5A7F1D}" presName="descendantText" presStyleLbl="alignAcc1" presStyleIdx="0" presStyleCnt="3">
        <dgm:presLayoutVars>
          <dgm:bulletEnabled val="1"/>
        </dgm:presLayoutVars>
      </dgm:prSet>
      <dgm:spPr/>
    </dgm:pt>
    <dgm:pt modelId="{9CA56D14-7C9A-42D4-A3D4-DF512A3EE079}" type="pres">
      <dgm:prSet presAssocID="{6203A801-B2A2-4456-93E7-6AAC44241B68}" presName="sp" presStyleCnt="0"/>
      <dgm:spPr/>
    </dgm:pt>
    <dgm:pt modelId="{C2E41C8D-C967-4D09-B107-23CC638B82BF}" type="pres">
      <dgm:prSet presAssocID="{0BAF91FE-7DF4-4A82-90D7-06260F043FEE}" presName="composite" presStyleCnt="0"/>
      <dgm:spPr/>
    </dgm:pt>
    <dgm:pt modelId="{0CF871C3-C23E-4153-95A1-8FDE457B4F79}" type="pres">
      <dgm:prSet presAssocID="{0BAF91FE-7DF4-4A82-90D7-06260F043FEE}" presName="parentText" presStyleLbl="alignNode1" presStyleIdx="1" presStyleCnt="3">
        <dgm:presLayoutVars>
          <dgm:chMax val="1"/>
          <dgm:bulletEnabled val="1"/>
        </dgm:presLayoutVars>
      </dgm:prSet>
      <dgm:spPr/>
    </dgm:pt>
    <dgm:pt modelId="{47BA7906-26CF-4E4E-8AD6-8953BEB800AD}" type="pres">
      <dgm:prSet presAssocID="{0BAF91FE-7DF4-4A82-90D7-06260F043FEE}" presName="descendantText" presStyleLbl="alignAcc1" presStyleIdx="1" presStyleCnt="3">
        <dgm:presLayoutVars>
          <dgm:bulletEnabled val="1"/>
        </dgm:presLayoutVars>
      </dgm:prSet>
      <dgm:spPr/>
    </dgm:pt>
    <dgm:pt modelId="{D49E6FA4-07D1-455B-B75B-CAF906F00935}" type="pres">
      <dgm:prSet presAssocID="{1DEEAEE3-6280-494C-B377-7103C995B5D3}" presName="sp" presStyleCnt="0"/>
      <dgm:spPr/>
    </dgm:pt>
    <dgm:pt modelId="{56E8560A-5736-4020-B536-BAFE75AF5EF1}" type="pres">
      <dgm:prSet presAssocID="{28FA6B35-2E43-45B6-8E61-86D0D48B762C}" presName="composite" presStyleCnt="0"/>
      <dgm:spPr/>
    </dgm:pt>
    <dgm:pt modelId="{11E80E6C-CB82-41F3-B90B-51C23B0266C6}" type="pres">
      <dgm:prSet presAssocID="{28FA6B35-2E43-45B6-8E61-86D0D48B762C}" presName="parentText" presStyleLbl="alignNode1" presStyleIdx="2" presStyleCnt="3">
        <dgm:presLayoutVars>
          <dgm:chMax val="1"/>
          <dgm:bulletEnabled val="1"/>
        </dgm:presLayoutVars>
      </dgm:prSet>
      <dgm:spPr/>
    </dgm:pt>
    <dgm:pt modelId="{6C8CE24E-BF09-4750-B746-CBE9447EEF33}" type="pres">
      <dgm:prSet presAssocID="{28FA6B35-2E43-45B6-8E61-86D0D48B762C}" presName="descendantText" presStyleLbl="alignAcc1" presStyleIdx="2" presStyleCnt="3">
        <dgm:presLayoutVars>
          <dgm:bulletEnabled val="1"/>
        </dgm:presLayoutVars>
      </dgm:prSet>
      <dgm:spPr/>
    </dgm:pt>
  </dgm:ptLst>
  <dgm:cxnLst>
    <dgm:cxn modelId="{C659E00B-EFFD-4658-A016-751329D2A8EF}" type="presOf" srcId="{F3023CD5-9CFA-4C0A-8048-0DB60252C287}" destId="{4BF79596-6B73-4F59-9098-00500ECBE9A0}" srcOrd="0" destOrd="1" presId="urn:microsoft.com/office/officeart/2005/8/layout/chevron2"/>
    <dgm:cxn modelId="{7A3A0F14-BCF5-48DC-AC99-60A53BF36E66}" type="presOf" srcId="{48FF9DC9-8A0F-46EA-9F31-4F9603DBF3F8}" destId="{6C8CE24E-BF09-4750-B746-CBE9447EEF33}" srcOrd="0" destOrd="2" presId="urn:microsoft.com/office/officeart/2005/8/layout/chevron2"/>
    <dgm:cxn modelId="{A9EDF317-4F54-4208-A84B-011E64E23525}" type="presOf" srcId="{28FA6B35-2E43-45B6-8E61-86D0D48B762C}" destId="{11E80E6C-CB82-41F3-B90B-51C23B0266C6}" srcOrd="0" destOrd="0" presId="urn:microsoft.com/office/officeart/2005/8/layout/chevron2"/>
    <dgm:cxn modelId="{74285218-DAAF-4976-9732-28A7C3B688B5}" srcId="{28FA6B35-2E43-45B6-8E61-86D0D48B762C}" destId="{C3C3AD8E-2C37-45DC-A060-EEE664703E36}" srcOrd="5" destOrd="0" parTransId="{D7D2B37A-2A94-49D4-974C-34E0334C6FC5}" sibTransId="{BA1DE4DD-BED7-44E2-8AC3-C831C658B6EB}"/>
    <dgm:cxn modelId="{FB19FA1B-38FB-4EB3-B047-7513348186F0}" srcId="{28FA6B35-2E43-45B6-8E61-86D0D48B762C}" destId="{83238575-88D0-4FBB-B6A2-C13A0EABAD07}" srcOrd="3" destOrd="0" parTransId="{A74D0882-E86C-491D-8D10-1BC741A4CD5D}" sibTransId="{D571B5D0-CF1F-42C9-8AA6-D6C1835CB287}"/>
    <dgm:cxn modelId="{E82BA81E-D0EA-4257-92D1-19F498883D33}" srcId="{0BAF91FE-7DF4-4A82-90D7-06260F043FEE}" destId="{1067A5BC-6726-4DBA-B88F-A4486F47277B}" srcOrd="1" destOrd="0" parTransId="{2D25E15F-A6CE-4BDF-8EA5-1EFF763EA151}" sibTransId="{02DC0CD1-FB30-4AF3-B1C1-7A6A14109F8B}"/>
    <dgm:cxn modelId="{36AEED61-290B-40F5-86D8-BECB3043D319}" srcId="{F5384CD9-1363-4C4A-991F-FDD002A792C6}" destId="{28FA6B35-2E43-45B6-8E61-86D0D48B762C}" srcOrd="2" destOrd="0" parTransId="{4D42D8AB-42BE-4FD7-9D70-97B5C533A29F}" sibTransId="{72713829-AA52-43DC-ABFC-03D876CADE74}"/>
    <dgm:cxn modelId="{F8E86747-3B72-45A0-9CA8-9AE3D4195796}" srcId="{28FA6B35-2E43-45B6-8E61-86D0D48B762C}" destId="{51481A3E-6D80-46E5-9A32-09EAD5A0911C}" srcOrd="4" destOrd="0" parTransId="{A402791C-E8FA-4AF2-B192-91A67D76B034}" sibTransId="{3C0FF827-F4DA-40FA-A5A0-286F8173BD99}"/>
    <dgm:cxn modelId="{68437748-44DB-4272-8972-67F4E03AE2AA}" type="presOf" srcId="{51481A3E-6D80-46E5-9A32-09EAD5A0911C}" destId="{6C8CE24E-BF09-4750-B746-CBE9447EEF33}" srcOrd="0" destOrd="4" presId="urn:microsoft.com/office/officeart/2005/8/layout/chevron2"/>
    <dgm:cxn modelId="{076BF04F-E235-4D1F-82E2-C29B590BD14E}" srcId="{0BAF91FE-7DF4-4A82-90D7-06260F043FEE}" destId="{16969EB3-CE7B-4136-BA84-D60A5CADFE19}" srcOrd="5" destOrd="0" parTransId="{B4C096D1-E3FF-4C1B-A546-366C23A607AB}" sibTransId="{861F3EDB-3D50-441C-A824-A906E5BA5892}"/>
    <dgm:cxn modelId="{0D631353-9570-46B8-B074-0436B52AB72D}" type="presOf" srcId="{C3C3AD8E-2C37-45DC-A060-EEE664703E36}" destId="{6C8CE24E-BF09-4750-B746-CBE9447EEF33}" srcOrd="0" destOrd="5" presId="urn:microsoft.com/office/officeart/2005/8/layout/chevron2"/>
    <dgm:cxn modelId="{31FC8473-31F5-4976-82B5-932022354814}" type="presOf" srcId="{F8DADA22-D539-42F9-A680-FA139D5A7F1D}" destId="{BEE89100-E7F0-49F3-8351-73013DAB035E}" srcOrd="0" destOrd="0" presId="urn:microsoft.com/office/officeart/2005/8/layout/chevron2"/>
    <dgm:cxn modelId="{01420E56-FB6B-44F5-A40D-5295D3691083}" type="presOf" srcId="{FCB3440D-03E1-4D61-B853-10AABBB44AAC}" destId="{47BA7906-26CF-4E4E-8AD6-8953BEB800AD}" srcOrd="0" destOrd="2" presId="urn:microsoft.com/office/officeart/2005/8/layout/chevron2"/>
    <dgm:cxn modelId="{BEB6FE7B-5CE4-4864-AD68-212D04DD9A3D}" type="presOf" srcId="{1067A5BC-6726-4DBA-B88F-A4486F47277B}" destId="{47BA7906-26CF-4E4E-8AD6-8953BEB800AD}" srcOrd="0" destOrd="1" presId="urn:microsoft.com/office/officeart/2005/8/layout/chevron2"/>
    <dgm:cxn modelId="{91377D87-EB0A-4435-AEED-67A5D3F9EC5C}" srcId="{0BAF91FE-7DF4-4A82-90D7-06260F043FEE}" destId="{08611175-D43D-4749-BBE2-9DE64DF43D82}" srcOrd="3" destOrd="0" parTransId="{879A491F-6B8C-40E7-A369-D47110D691E5}" sibTransId="{C8AD9E61-94D4-4D55-837D-3E0722AA2CEF}"/>
    <dgm:cxn modelId="{09630688-575B-45B8-8AE7-7DC5C6A08761}" type="presOf" srcId="{12EA4AD2-6604-43A3-8F02-9CBF3FEEC68D}" destId="{6C8CE24E-BF09-4750-B746-CBE9447EEF33}" srcOrd="0" destOrd="0" presId="urn:microsoft.com/office/officeart/2005/8/layout/chevron2"/>
    <dgm:cxn modelId="{4240C999-B61B-4B37-BEA9-4B2B6DA23D30}" type="presOf" srcId="{67F657C4-277A-4444-A0F9-EC2609ACEF09}" destId="{6C8CE24E-BF09-4750-B746-CBE9447EEF33}" srcOrd="0" destOrd="1" presId="urn:microsoft.com/office/officeart/2005/8/layout/chevron2"/>
    <dgm:cxn modelId="{BBCA629A-891A-42D5-B75A-817AC79ABDC5}" type="presOf" srcId="{83238575-88D0-4FBB-B6A2-C13A0EABAD07}" destId="{6C8CE24E-BF09-4750-B746-CBE9447EEF33}" srcOrd="0" destOrd="3" presId="urn:microsoft.com/office/officeart/2005/8/layout/chevron2"/>
    <dgm:cxn modelId="{B2E5C29F-C558-4039-A55D-B40E10D742DD}" srcId="{F5384CD9-1363-4C4A-991F-FDD002A792C6}" destId="{0BAF91FE-7DF4-4A82-90D7-06260F043FEE}" srcOrd="1" destOrd="0" parTransId="{D52F12D9-AA9A-430A-9474-E186F6DD5B47}" sibTransId="{1DEEAEE3-6280-494C-B377-7103C995B5D3}"/>
    <dgm:cxn modelId="{7BC1FFA0-B72F-48A9-9FDA-A95CC8DD9CAA}" srcId="{0BAF91FE-7DF4-4A82-90D7-06260F043FEE}" destId="{FCB3440D-03E1-4D61-B853-10AABBB44AAC}" srcOrd="2" destOrd="0" parTransId="{22647BD4-08BE-4176-A85E-5D117834602C}" sibTransId="{C06748AE-90D2-44FB-AE85-59C3E4116A0A}"/>
    <dgm:cxn modelId="{391941A4-AD3F-4A2C-A4E0-82FAB2CDDFA6}" srcId="{0BAF91FE-7DF4-4A82-90D7-06260F043FEE}" destId="{22C60957-278E-47BA-BEBC-E7A161E65CF9}" srcOrd="0" destOrd="0" parTransId="{0F268991-3874-4F96-8132-844B5AD1A161}" sibTransId="{B9221F6F-9DDF-4393-8362-5F9EA687A09B}"/>
    <dgm:cxn modelId="{23B798B0-F10E-456E-A05C-92AB6655769E}" srcId="{F5384CD9-1363-4C4A-991F-FDD002A792C6}" destId="{F8DADA22-D539-42F9-A680-FA139D5A7F1D}" srcOrd="0" destOrd="0" parTransId="{D02408A8-BED9-42FD-877C-86378B12FEF1}" sibTransId="{6203A801-B2A2-4456-93E7-6AAC44241B68}"/>
    <dgm:cxn modelId="{61CE51B4-1423-4FFB-B680-81D6BA47DBDC}" srcId="{F8DADA22-D539-42F9-A680-FA139D5A7F1D}" destId="{131D635D-2BBF-4935-A8FA-C47BA0D2B3A2}" srcOrd="3" destOrd="0" parTransId="{D910AEF1-C3E4-4B31-90F1-67417CEE1404}" sibTransId="{B5176607-F001-431A-9C4D-177B6FF6F219}"/>
    <dgm:cxn modelId="{4F5C5EBF-329A-448E-BC8A-B86756253DF8}" srcId="{F8DADA22-D539-42F9-A680-FA139D5A7F1D}" destId="{EFC2F75F-13E3-4536-84C3-3CD4EF059441}" srcOrd="0" destOrd="0" parTransId="{B05097E7-A6CD-4D15-BFED-9B97C612B5D5}" sibTransId="{257D66CB-7265-4533-9E0E-D49517670BA0}"/>
    <dgm:cxn modelId="{D38B57C3-E4DA-46B2-961F-EAEBAFE1C401}" type="presOf" srcId="{08611175-D43D-4749-BBE2-9DE64DF43D82}" destId="{47BA7906-26CF-4E4E-8AD6-8953BEB800AD}" srcOrd="0" destOrd="3" presId="urn:microsoft.com/office/officeart/2005/8/layout/chevron2"/>
    <dgm:cxn modelId="{40D1F3C6-7573-48AD-97FC-F8FC8F3D29B8}" srcId="{28FA6B35-2E43-45B6-8E61-86D0D48B762C}" destId="{48FF9DC9-8A0F-46EA-9F31-4F9603DBF3F8}" srcOrd="2" destOrd="0" parTransId="{BED5DE78-C3DE-45F9-A496-367B5A5C6878}" sibTransId="{8A952CF0-630C-4B18-9FFC-9521DBEB9564}"/>
    <dgm:cxn modelId="{5C7E69D3-DE18-42A2-867B-2C502FF4924C}" srcId="{28FA6B35-2E43-45B6-8E61-86D0D48B762C}" destId="{67F657C4-277A-4444-A0F9-EC2609ACEF09}" srcOrd="1" destOrd="0" parTransId="{CA758D28-B5CC-4528-B781-B90FF63A08E1}" sibTransId="{81D629C1-F4E1-4D36-A4BC-64401C29C25D}"/>
    <dgm:cxn modelId="{97D594D4-AE7B-4C6B-9EBA-4CB124C6C294}" type="presOf" srcId="{0BAF91FE-7DF4-4A82-90D7-06260F043FEE}" destId="{0CF871C3-C23E-4153-95A1-8FDE457B4F79}" srcOrd="0" destOrd="0" presId="urn:microsoft.com/office/officeart/2005/8/layout/chevron2"/>
    <dgm:cxn modelId="{F60C71D6-EB28-4D7F-8C69-6F4ABBA365A0}" srcId="{0BAF91FE-7DF4-4A82-90D7-06260F043FEE}" destId="{87E6CE51-B8C7-4AE3-B366-5678E64FB088}" srcOrd="4" destOrd="0" parTransId="{05370C8C-4E9B-461C-B7EE-AB8FDAF7E86F}" sibTransId="{E7E49FE3-0F0A-4B90-830E-341B22FBC8B8}"/>
    <dgm:cxn modelId="{091F93D9-935F-4DD5-9541-1E7F8DF9837A}" srcId="{28FA6B35-2E43-45B6-8E61-86D0D48B762C}" destId="{12EA4AD2-6604-43A3-8F02-9CBF3FEEC68D}" srcOrd="0" destOrd="0" parTransId="{68BFF7D0-0E9A-4496-AB70-BFC77199F7DC}" sibTransId="{6921656B-70E2-4D3A-85CC-C4BCE09F5A1D}"/>
    <dgm:cxn modelId="{564A15DC-245C-48B3-8344-6422A427F752}" type="presOf" srcId="{EFC2F75F-13E3-4536-84C3-3CD4EF059441}" destId="{4BF79596-6B73-4F59-9098-00500ECBE9A0}" srcOrd="0" destOrd="0" presId="urn:microsoft.com/office/officeart/2005/8/layout/chevron2"/>
    <dgm:cxn modelId="{E06648E2-1D43-45DC-83DD-FE7CC0F900D9}" type="presOf" srcId="{131D635D-2BBF-4935-A8FA-C47BA0D2B3A2}" destId="{4BF79596-6B73-4F59-9098-00500ECBE9A0}" srcOrd="0" destOrd="3" presId="urn:microsoft.com/office/officeart/2005/8/layout/chevron2"/>
    <dgm:cxn modelId="{D77FE4E6-4995-43D5-B00F-4DF70C5E9B42}" srcId="{F8DADA22-D539-42F9-A680-FA139D5A7F1D}" destId="{F3023CD5-9CFA-4C0A-8048-0DB60252C287}" srcOrd="1" destOrd="0" parTransId="{EF3FA55E-52CF-4687-AC75-E518416DF937}" sibTransId="{BB5BD9C9-5D9B-4A01-8351-F1AC0E11A8A2}"/>
    <dgm:cxn modelId="{37C697EC-334A-4F0A-8D92-F923DB1934D6}" type="presOf" srcId="{3B6E646E-EB46-4A0B-8877-FB555ACB9FF9}" destId="{4BF79596-6B73-4F59-9098-00500ECBE9A0}" srcOrd="0" destOrd="2" presId="urn:microsoft.com/office/officeart/2005/8/layout/chevron2"/>
    <dgm:cxn modelId="{776ED6EE-369D-41E9-B7BB-728E4FCF3E6A}" srcId="{F8DADA22-D539-42F9-A680-FA139D5A7F1D}" destId="{3B6E646E-EB46-4A0B-8877-FB555ACB9FF9}" srcOrd="2" destOrd="0" parTransId="{EED9EF9F-1521-4710-B0B9-77D0FC7D7D72}" sibTransId="{E5F8C9C5-3C13-499B-9853-75D8A762D1A3}"/>
    <dgm:cxn modelId="{BBDDFFFC-636A-4BD9-AE4B-871621567F00}" type="presOf" srcId="{87E6CE51-B8C7-4AE3-B366-5678E64FB088}" destId="{47BA7906-26CF-4E4E-8AD6-8953BEB800AD}" srcOrd="0" destOrd="4" presId="urn:microsoft.com/office/officeart/2005/8/layout/chevron2"/>
    <dgm:cxn modelId="{76E3A7FE-1E30-4311-92F7-6FAE5A2F775E}" type="presOf" srcId="{22C60957-278E-47BA-BEBC-E7A161E65CF9}" destId="{47BA7906-26CF-4E4E-8AD6-8953BEB800AD}" srcOrd="0" destOrd="0" presId="urn:microsoft.com/office/officeart/2005/8/layout/chevron2"/>
    <dgm:cxn modelId="{F9F2FAFE-06AE-4A42-B8BB-561F17C17ED8}" type="presOf" srcId="{F5384CD9-1363-4C4A-991F-FDD002A792C6}" destId="{9922FA90-48C2-4590-816F-8D1AEBC6E08F}" srcOrd="0" destOrd="0" presId="urn:microsoft.com/office/officeart/2005/8/layout/chevron2"/>
    <dgm:cxn modelId="{643839FF-69A9-49DB-B1DD-79974D2AC264}" type="presOf" srcId="{16969EB3-CE7B-4136-BA84-D60A5CADFE19}" destId="{47BA7906-26CF-4E4E-8AD6-8953BEB800AD}" srcOrd="0" destOrd="5" presId="urn:microsoft.com/office/officeart/2005/8/layout/chevron2"/>
    <dgm:cxn modelId="{B28746C4-25BA-4EE0-882E-AFD883901074}" type="presParOf" srcId="{9922FA90-48C2-4590-816F-8D1AEBC6E08F}" destId="{5273A5CE-43FC-48E1-A67E-98718631D86B}" srcOrd="0" destOrd="0" presId="urn:microsoft.com/office/officeart/2005/8/layout/chevron2"/>
    <dgm:cxn modelId="{51DD00BC-B71D-4D29-8E7C-C8B26AABA7DF}" type="presParOf" srcId="{5273A5CE-43FC-48E1-A67E-98718631D86B}" destId="{BEE89100-E7F0-49F3-8351-73013DAB035E}" srcOrd="0" destOrd="0" presId="urn:microsoft.com/office/officeart/2005/8/layout/chevron2"/>
    <dgm:cxn modelId="{9AE82244-03E9-453B-A427-F6B2A0DEB3BC}" type="presParOf" srcId="{5273A5CE-43FC-48E1-A67E-98718631D86B}" destId="{4BF79596-6B73-4F59-9098-00500ECBE9A0}" srcOrd="1" destOrd="0" presId="urn:microsoft.com/office/officeart/2005/8/layout/chevron2"/>
    <dgm:cxn modelId="{3A3C0483-EE93-47D9-A647-7FF4765448BE}" type="presParOf" srcId="{9922FA90-48C2-4590-816F-8D1AEBC6E08F}" destId="{9CA56D14-7C9A-42D4-A3D4-DF512A3EE079}" srcOrd="1" destOrd="0" presId="urn:microsoft.com/office/officeart/2005/8/layout/chevron2"/>
    <dgm:cxn modelId="{85411F76-782B-483E-8B09-CFEBA7E71152}" type="presParOf" srcId="{9922FA90-48C2-4590-816F-8D1AEBC6E08F}" destId="{C2E41C8D-C967-4D09-B107-23CC638B82BF}" srcOrd="2" destOrd="0" presId="urn:microsoft.com/office/officeart/2005/8/layout/chevron2"/>
    <dgm:cxn modelId="{946329ED-5876-497E-B8E1-C8B100AF2FB1}" type="presParOf" srcId="{C2E41C8D-C967-4D09-B107-23CC638B82BF}" destId="{0CF871C3-C23E-4153-95A1-8FDE457B4F79}" srcOrd="0" destOrd="0" presId="urn:microsoft.com/office/officeart/2005/8/layout/chevron2"/>
    <dgm:cxn modelId="{5F8341C1-8C3A-4632-AA54-0648B02348E3}" type="presParOf" srcId="{C2E41C8D-C967-4D09-B107-23CC638B82BF}" destId="{47BA7906-26CF-4E4E-8AD6-8953BEB800AD}" srcOrd="1" destOrd="0" presId="urn:microsoft.com/office/officeart/2005/8/layout/chevron2"/>
    <dgm:cxn modelId="{1D39458E-34D6-492F-88B9-77CC7C36EC5C}" type="presParOf" srcId="{9922FA90-48C2-4590-816F-8D1AEBC6E08F}" destId="{D49E6FA4-07D1-455B-B75B-CAF906F00935}" srcOrd="3" destOrd="0" presId="urn:microsoft.com/office/officeart/2005/8/layout/chevron2"/>
    <dgm:cxn modelId="{DB34E049-B205-4ED9-B238-DD08CADBD57F}" type="presParOf" srcId="{9922FA90-48C2-4590-816F-8D1AEBC6E08F}" destId="{56E8560A-5736-4020-B536-BAFE75AF5EF1}" srcOrd="4" destOrd="0" presId="urn:microsoft.com/office/officeart/2005/8/layout/chevron2"/>
    <dgm:cxn modelId="{8525F019-2FD0-43CD-995C-5D1B613EBAEC}" type="presParOf" srcId="{56E8560A-5736-4020-B536-BAFE75AF5EF1}" destId="{11E80E6C-CB82-41F3-B90B-51C23B0266C6}" srcOrd="0" destOrd="0" presId="urn:microsoft.com/office/officeart/2005/8/layout/chevron2"/>
    <dgm:cxn modelId="{9DF80B15-E925-42D6-B4AA-677839B5FC2E}" type="presParOf" srcId="{56E8560A-5736-4020-B536-BAFE75AF5EF1}" destId="{6C8CE24E-BF09-4750-B746-CBE9447EEF33}"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89100-E7F0-49F3-8351-73013DAB035E}">
      <dsp:nvSpPr>
        <dsp:cNvPr id="0" name=""/>
        <dsp:cNvSpPr/>
      </dsp:nvSpPr>
      <dsp:spPr>
        <a:xfrm rot="5400000">
          <a:off x="-359992" y="364164"/>
          <a:ext cx="2058033" cy="1338048"/>
        </a:xfrm>
        <a:prstGeom prst="chevron">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tx1"/>
              </a:solidFill>
              <a:effectLst>
                <a:outerShdw blurRad="38100" dist="38100" dir="2700000" algn="tl">
                  <a:srgbClr val="000000">
                    <a:alpha val="43137"/>
                  </a:srgbClr>
                </a:outerShdw>
              </a:effectLst>
            </a:rPr>
            <a:t>FONDO</a:t>
          </a:r>
          <a:endParaRPr lang="es-CO" sz="2000" b="1" kern="1200" dirty="0">
            <a:solidFill>
              <a:schemeClr val="tx1"/>
            </a:solidFill>
            <a:effectLst>
              <a:outerShdw blurRad="38100" dist="38100" dir="2700000" algn="tl">
                <a:srgbClr val="000000">
                  <a:alpha val="43137"/>
                </a:srgbClr>
              </a:outerShdw>
            </a:effectLst>
          </a:endParaRPr>
        </a:p>
      </dsp:txBody>
      <dsp:txXfrm rot="-5400000">
        <a:off x="1" y="673195"/>
        <a:ext cx="1338048" cy="719985"/>
      </dsp:txXfrm>
    </dsp:sp>
    <dsp:sp modelId="{4BF79596-6B73-4F59-9098-00500ECBE9A0}">
      <dsp:nvSpPr>
        <dsp:cNvPr id="0" name=""/>
        <dsp:cNvSpPr/>
      </dsp:nvSpPr>
      <dsp:spPr>
        <a:xfrm rot="5400000">
          <a:off x="1647080" y="-304859"/>
          <a:ext cx="1389009" cy="2007072"/>
        </a:xfrm>
        <a:prstGeom prst="round2Same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CO" sz="1300" kern="1200"/>
            <a:t>ENTUSIASMO </a:t>
          </a:r>
        </a:p>
        <a:p>
          <a:pPr marL="114300" lvl="1" indent="-114300" algn="l" defTabSz="577850">
            <a:lnSpc>
              <a:spcPct val="90000"/>
            </a:lnSpc>
            <a:spcBef>
              <a:spcPct val="0"/>
            </a:spcBef>
            <a:spcAft>
              <a:spcPct val="15000"/>
            </a:spcAft>
            <a:buChar char="•"/>
          </a:pPr>
          <a:r>
            <a:rPr lang="es-CO" sz="1300" kern="1200"/>
            <a:t>MALESTAR </a:t>
          </a:r>
        </a:p>
        <a:p>
          <a:pPr marL="114300" lvl="1" indent="-114300" algn="l" defTabSz="577850">
            <a:lnSpc>
              <a:spcPct val="90000"/>
            </a:lnSpc>
            <a:spcBef>
              <a:spcPct val="0"/>
            </a:spcBef>
            <a:spcAft>
              <a:spcPct val="15000"/>
            </a:spcAft>
            <a:buChar char="•"/>
          </a:pPr>
          <a:r>
            <a:rPr lang="es-CO" sz="1300" kern="1200"/>
            <a:t>EXCITACIÓN </a:t>
          </a:r>
        </a:p>
        <a:p>
          <a:pPr marL="114300" lvl="1" indent="-114300" algn="l" defTabSz="577850">
            <a:lnSpc>
              <a:spcPct val="90000"/>
            </a:lnSpc>
            <a:spcBef>
              <a:spcPct val="0"/>
            </a:spcBef>
            <a:spcAft>
              <a:spcPct val="15000"/>
            </a:spcAft>
            <a:buChar char="•"/>
          </a:pPr>
          <a:r>
            <a:rPr lang="es-CO" sz="1300" kern="1200"/>
            <a:t>TRANQUILIDAD</a:t>
          </a:r>
        </a:p>
      </dsp:txBody>
      <dsp:txXfrm rot="-5400000">
        <a:off x="1338049" y="71978"/>
        <a:ext cx="1939266" cy="1253397"/>
      </dsp:txXfrm>
    </dsp:sp>
    <dsp:sp modelId="{0CF871C3-C23E-4153-95A1-8FDE457B4F79}">
      <dsp:nvSpPr>
        <dsp:cNvPr id="0" name=""/>
        <dsp:cNvSpPr/>
      </dsp:nvSpPr>
      <dsp:spPr>
        <a:xfrm rot="5400000">
          <a:off x="-359992" y="2147557"/>
          <a:ext cx="2058033" cy="1338048"/>
        </a:xfrm>
        <a:prstGeom prst="chevron">
          <a:avLst/>
        </a:prstGeom>
        <a:gradFill rotWithShape="0">
          <a:gsLst>
            <a:gs pos="0">
              <a:schemeClr val="accent4">
                <a:hueOff val="5197846"/>
                <a:satOff val="-23984"/>
                <a:lumOff val="883"/>
                <a:alphaOff val="0"/>
                <a:tint val="100000"/>
                <a:shade val="100000"/>
                <a:satMod val="130000"/>
              </a:schemeClr>
            </a:gs>
            <a:gs pos="100000">
              <a:schemeClr val="accent4">
                <a:hueOff val="5197846"/>
                <a:satOff val="-23984"/>
                <a:lumOff val="88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tx1"/>
              </a:solidFill>
              <a:effectLst>
                <a:outerShdw blurRad="38100" dist="38100" dir="2700000" algn="tl">
                  <a:srgbClr val="000000">
                    <a:alpha val="43137"/>
                  </a:srgbClr>
                </a:outerShdw>
              </a:effectLst>
            </a:rPr>
            <a:t>BASICAS</a:t>
          </a:r>
          <a:endParaRPr lang="es-CO" sz="2000" b="1" kern="1200" dirty="0">
            <a:solidFill>
              <a:schemeClr val="tx1"/>
            </a:solidFill>
            <a:effectLst>
              <a:outerShdw blurRad="38100" dist="38100" dir="2700000" algn="tl">
                <a:srgbClr val="000000">
                  <a:alpha val="43137"/>
                </a:srgbClr>
              </a:outerShdw>
            </a:effectLst>
          </a:endParaRPr>
        </a:p>
      </dsp:txBody>
      <dsp:txXfrm rot="-5400000">
        <a:off x="1" y="2456588"/>
        <a:ext cx="1338048" cy="719985"/>
      </dsp:txXfrm>
    </dsp:sp>
    <dsp:sp modelId="{47BA7906-26CF-4E4E-8AD6-8953BEB800AD}">
      <dsp:nvSpPr>
        <dsp:cNvPr id="0" name=""/>
        <dsp:cNvSpPr/>
      </dsp:nvSpPr>
      <dsp:spPr>
        <a:xfrm rot="5400000">
          <a:off x="1647080" y="1478533"/>
          <a:ext cx="1389009" cy="2007072"/>
        </a:xfrm>
        <a:prstGeom prst="round2SameRect">
          <a:avLst/>
        </a:prstGeom>
        <a:solidFill>
          <a:schemeClr val="lt1">
            <a:alpha val="90000"/>
            <a:hueOff val="0"/>
            <a:satOff val="0"/>
            <a:lumOff val="0"/>
            <a:alphaOff val="0"/>
          </a:schemeClr>
        </a:solidFill>
        <a:ln w="9525" cap="flat" cmpd="sng" algn="ctr">
          <a:solidFill>
            <a:schemeClr val="accent4">
              <a:hueOff val="5197846"/>
              <a:satOff val="-23984"/>
              <a:lumOff val="883"/>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CO" sz="1300" kern="1200"/>
            <a:t>MIEDO </a:t>
          </a:r>
        </a:p>
        <a:p>
          <a:pPr marL="114300" lvl="1" indent="-114300" algn="l" defTabSz="577850">
            <a:lnSpc>
              <a:spcPct val="90000"/>
            </a:lnSpc>
            <a:spcBef>
              <a:spcPct val="0"/>
            </a:spcBef>
            <a:spcAft>
              <a:spcPct val="15000"/>
            </a:spcAft>
            <a:buChar char="•"/>
          </a:pPr>
          <a:r>
            <a:rPr lang="es-CO" sz="1300" kern="1200"/>
            <a:t>ENOJO</a:t>
          </a:r>
        </a:p>
        <a:p>
          <a:pPr marL="114300" lvl="1" indent="-114300" algn="l" defTabSz="577850">
            <a:lnSpc>
              <a:spcPct val="90000"/>
            </a:lnSpc>
            <a:spcBef>
              <a:spcPct val="0"/>
            </a:spcBef>
            <a:spcAft>
              <a:spcPct val="15000"/>
            </a:spcAft>
            <a:buChar char="•"/>
          </a:pPr>
          <a:r>
            <a:rPr lang="es-CO" sz="1300" kern="1200"/>
            <a:t>TRISTEZA  </a:t>
          </a:r>
        </a:p>
        <a:p>
          <a:pPr marL="114300" lvl="1" indent="-114300" algn="l" defTabSz="577850">
            <a:lnSpc>
              <a:spcPct val="90000"/>
            </a:lnSpc>
            <a:spcBef>
              <a:spcPct val="0"/>
            </a:spcBef>
            <a:spcAft>
              <a:spcPct val="15000"/>
            </a:spcAft>
            <a:buChar char="•"/>
          </a:pPr>
          <a:r>
            <a:rPr lang="es-CO" sz="1300" kern="1200"/>
            <a:t>ALEGRIA</a:t>
          </a:r>
        </a:p>
        <a:p>
          <a:pPr marL="114300" lvl="1" indent="-114300" algn="l" defTabSz="577850">
            <a:lnSpc>
              <a:spcPct val="90000"/>
            </a:lnSpc>
            <a:spcBef>
              <a:spcPct val="0"/>
            </a:spcBef>
            <a:spcAft>
              <a:spcPct val="15000"/>
            </a:spcAft>
            <a:buChar char="•"/>
          </a:pPr>
          <a:r>
            <a:rPr lang="es-CO" sz="1300" kern="1200"/>
            <a:t>SORPRESA</a:t>
          </a:r>
        </a:p>
        <a:p>
          <a:pPr marL="114300" lvl="1" indent="-114300" algn="l" defTabSz="577850">
            <a:lnSpc>
              <a:spcPct val="90000"/>
            </a:lnSpc>
            <a:spcBef>
              <a:spcPct val="0"/>
            </a:spcBef>
            <a:spcAft>
              <a:spcPct val="15000"/>
            </a:spcAft>
            <a:buChar char="•"/>
          </a:pPr>
          <a:r>
            <a:rPr lang="es-CO" sz="1300" kern="1200"/>
            <a:t>ASCO</a:t>
          </a:r>
        </a:p>
      </dsp:txBody>
      <dsp:txXfrm rot="-5400000">
        <a:off x="1338049" y="1855370"/>
        <a:ext cx="1939266" cy="1253397"/>
      </dsp:txXfrm>
    </dsp:sp>
    <dsp:sp modelId="{11E80E6C-CB82-41F3-B90B-51C23B0266C6}">
      <dsp:nvSpPr>
        <dsp:cNvPr id="0" name=""/>
        <dsp:cNvSpPr/>
      </dsp:nvSpPr>
      <dsp:spPr>
        <a:xfrm rot="5400000">
          <a:off x="-359992" y="3930950"/>
          <a:ext cx="2058033" cy="1338048"/>
        </a:xfrm>
        <a:prstGeom prst="chevron">
          <a:avLst/>
        </a:prstGeom>
        <a:gradFill rotWithShape="0">
          <a:gsLst>
            <a:gs pos="0">
              <a:schemeClr val="accent4">
                <a:hueOff val="10395692"/>
                <a:satOff val="-47968"/>
                <a:lumOff val="1765"/>
                <a:alphaOff val="0"/>
                <a:tint val="100000"/>
                <a:shade val="100000"/>
                <a:satMod val="130000"/>
              </a:schemeClr>
            </a:gs>
            <a:gs pos="100000">
              <a:schemeClr val="accent4">
                <a:hueOff val="10395692"/>
                <a:satOff val="-47968"/>
                <a:lumOff val="176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tx1"/>
              </a:solidFill>
              <a:effectLst>
                <a:outerShdw blurRad="38100" dist="38100" dir="2700000" algn="tl">
                  <a:srgbClr val="000000">
                    <a:alpha val="43137"/>
                  </a:srgbClr>
                </a:outerShdw>
              </a:effectLst>
            </a:rPr>
            <a:t>SOCIALES</a:t>
          </a:r>
          <a:endParaRPr lang="es-CO" sz="2000" b="1" kern="1200" dirty="0">
            <a:solidFill>
              <a:schemeClr val="tx1"/>
            </a:solidFill>
            <a:effectLst>
              <a:outerShdw blurRad="38100" dist="38100" dir="2700000" algn="tl">
                <a:srgbClr val="000000">
                  <a:alpha val="43137"/>
                </a:srgbClr>
              </a:outerShdw>
            </a:effectLst>
          </a:endParaRPr>
        </a:p>
      </dsp:txBody>
      <dsp:txXfrm rot="-5400000">
        <a:off x="1" y="4239981"/>
        <a:ext cx="1338048" cy="719985"/>
      </dsp:txXfrm>
    </dsp:sp>
    <dsp:sp modelId="{6C8CE24E-BF09-4750-B746-CBE9447EEF33}">
      <dsp:nvSpPr>
        <dsp:cNvPr id="0" name=""/>
        <dsp:cNvSpPr/>
      </dsp:nvSpPr>
      <dsp:spPr>
        <a:xfrm rot="5400000">
          <a:off x="1647080" y="3261925"/>
          <a:ext cx="1389009" cy="2007072"/>
        </a:xfrm>
        <a:prstGeom prst="round2SameRect">
          <a:avLst/>
        </a:prstGeom>
        <a:solidFill>
          <a:schemeClr val="lt1">
            <a:alpha val="90000"/>
            <a:hueOff val="0"/>
            <a:satOff val="0"/>
            <a:lumOff val="0"/>
            <a:alphaOff val="0"/>
          </a:schemeClr>
        </a:solidFill>
        <a:ln w="9525" cap="flat" cmpd="sng" algn="ctr">
          <a:solidFill>
            <a:schemeClr val="accent4">
              <a:hueOff val="10395692"/>
              <a:satOff val="-47968"/>
              <a:lumOff val="1765"/>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CO" sz="1300" kern="1200"/>
            <a:t>ORGULLO </a:t>
          </a:r>
        </a:p>
        <a:p>
          <a:pPr marL="114300" lvl="1" indent="-114300" algn="l" defTabSz="577850">
            <a:lnSpc>
              <a:spcPct val="90000"/>
            </a:lnSpc>
            <a:spcBef>
              <a:spcPct val="0"/>
            </a:spcBef>
            <a:spcAft>
              <a:spcPct val="15000"/>
            </a:spcAft>
            <a:buChar char="•"/>
          </a:pPr>
          <a:r>
            <a:rPr lang="es-CO" sz="1300" kern="1200"/>
            <a:t>VERGÜENZA </a:t>
          </a:r>
        </a:p>
        <a:p>
          <a:pPr marL="114300" lvl="1" indent="-114300" algn="l" defTabSz="577850">
            <a:lnSpc>
              <a:spcPct val="90000"/>
            </a:lnSpc>
            <a:spcBef>
              <a:spcPct val="0"/>
            </a:spcBef>
            <a:spcAft>
              <a:spcPct val="15000"/>
            </a:spcAft>
            <a:buChar char="•"/>
          </a:pPr>
          <a:r>
            <a:rPr lang="es-CO" sz="1300" kern="1200" dirty="0"/>
            <a:t>CULPABILIDAD  </a:t>
          </a:r>
        </a:p>
        <a:p>
          <a:pPr marL="114300" lvl="1" indent="-114300" algn="l" defTabSz="577850">
            <a:lnSpc>
              <a:spcPct val="90000"/>
            </a:lnSpc>
            <a:spcBef>
              <a:spcPct val="0"/>
            </a:spcBef>
            <a:spcAft>
              <a:spcPct val="15000"/>
            </a:spcAft>
            <a:buChar char="•"/>
          </a:pPr>
          <a:r>
            <a:rPr lang="es-CO" sz="1300" kern="1200"/>
            <a:t>INDIGNACION  </a:t>
          </a:r>
        </a:p>
        <a:p>
          <a:pPr marL="114300" lvl="1" indent="-114300" algn="l" defTabSz="577850">
            <a:lnSpc>
              <a:spcPct val="90000"/>
            </a:lnSpc>
            <a:spcBef>
              <a:spcPct val="0"/>
            </a:spcBef>
            <a:spcAft>
              <a:spcPct val="15000"/>
            </a:spcAft>
            <a:buChar char="•"/>
          </a:pPr>
          <a:r>
            <a:rPr lang="es-CO" sz="1300" kern="1200"/>
            <a:t>TURBACION </a:t>
          </a:r>
        </a:p>
        <a:p>
          <a:pPr marL="114300" lvl="1" indent="-114300" algn="l" defTabSz="577850">
            <a:lnSpc>
              <a:spcPct val="90000"/>
            </a:lnSpc>
            <a:spcBef>
              <a:spcPct val="0"/>
            </a:spcBef>
            <a:spcAft>
              <a:spcPct val="15000"/>
            </a:spcAft>
            <a:buChar char="•"/>
          </a:pPr>
          <a:r>
            <a:rPr lang="es-CO" sz="1300" kern="1200"/>
            <a:t>AMOR  </a:t>
          </a:r>
        </a:p>
      </dsp:txBody>
      <dsp:txXfrm rot="-5400000">
        <a:off x="1338049" y="3638762"/>
        <a:ext cx="1939266" cy="125339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72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643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4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51"/>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1"/>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107210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3"/>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3"/>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4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4"/>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4"/>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5"/>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45"/>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5"/>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5"/>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4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48"/>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8"/>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8"/>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9"/>
          <p:cNvSpPr>
            <a:spLocks noGrp="1"/>
          </p:cNvSpPr>
          <p:nvPr>
            <p:ph type="pic" idx="2"/>
          </p:nvPr>
        </p:nvSpPr>
        <p:spPr>
          <a:xfrm>
            <a:off x="3887391" y="987426"/>
            <a:ext cx="4629150" cy="4873625"/>
          </a:xfrm>
          <a:prstGeom prst="rect">
            <a:avLst/>
          </a:prstGeom>
          <a:noFill/>
          <a:ln>
            <a:noFill/>
          </a:ln>
        </p:spPr>
      </p:sp>
      <p:sp>
        <p:nvSpPr>
          <p:cNvPr id="64" name="Google Shape;64;p49"/>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5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0"/>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8.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10.xml"/><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1.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2.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3.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4.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5.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6.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7.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8.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19.xml"/><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20.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21.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22.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23.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24.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25.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26.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hemeOverride" Target="../theme/themeOverride27.xml"/><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28.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hemeOverride" Target="../theme/themeOverride29.xml"/><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30.xml"/><Relationship Id="rId6" Type="http://schemas.openxmlformats.org/officeDocument/2006/relationships/image" Target="../media/image9.jpeg"/><Relationship Id="rId5" Type="http://schemas.openxmlformats.org/officeDocument/2006/relationships/image" Target="../media/image16.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hemeOverride" Target="../theme/themeOverride31.xml"/><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diagramQuickStyle" Target="../diagrams/quickStyle1.xml"/><Relationship Id="rId11" Type="http://schemas.openxmlformats.org/officeDocument/2006/relationships/image" Target="../media/image13.png"/><Relationship Id="rId5" Type="http://schemas.openxmlformats.org/officeDocument/2006/relationships/diagramLayout" Target="../diagrams/layout1.xml"/><Relationship Id="rId10" Type="http://schemas.openxmlformats.org/officeDocument/2006/relationships/image" Target="../media/image9.jpeg"/><Relationship Id="rId4" Type="http://schemas.openxmlformats.org/officeDocument/2006/relationships/diagramData" Target="../diagrams/data1.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4.xml"/><Relationship Id="rId7"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44330" t="1621" r="9834" b="-253"/>
          <a:stretch/>
        </p:blipFill>
        <p:spPr>
          <a:xfrm>
            <a:off x="-8791" y="0"/>
            <a:ext cx="4800598" cy="6919545"/>
          </a:xfrm>
          <a:prstGeom prst="rect">
            <a:avLst/>
          </a:prstGeom>
        </p:spPr>
      </p:pic>
      <p:sp>
        <p:nvSpPr>
          <p:cNvPr id="12" name="Rectángulo 11"/>
          <p:cNvSpPr/>
          <p:nvPr/>
        </p:nvSpPr>
        <p:spPr>
          <a:xfrm>
            <a:off x="-8791" y="0"/>
            <a:ext cx="4800598"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5655823"/>
            <a:ext cx="3124200" cy="1263722"/>
          </a:xfrm>
          <a:prstGeom prst="rect">
            <a:avLst/>
          </a:prstGeom>
        </p:spPr>
      </p:pic>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3456019" y="2505665"/>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INICIO</a:t>
            </a:r>
          </a:p>
          <a:p>
            <a:pPr algn="ctr"/>
            <a:r>
              <a:rPr lang="es-MX" sz="2800" dirty="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5" cstate="print">
            <a:extLst>
              <a:ext uri="{28A0092B-C50C-407E-A947-70E740481C1C}">
                <a14:useLocalDpi xmlns:a14="http://schemas.microsoft.com/office/drawing/2010/main" val="0"/>
              </a:ext>
            </a:extLst>
          </a:blip>
          <a:srcRect r="53250"/>
          <a:stretch/>
        </p:blipFill>
        <p:spPr>
          <a:xfrm rot="19793472" flipH="1">
            <a:off x="7541491" y="405977"/>
            <a:ext cx="3267000" cy="5574803"/>
          </a:xfrm>
          <a:prstGeom prst="rect">
            <a:avLst/>
          </a:prstGeom>
        </p:spPr>
      </p:pic>
      <p:pic>
        <p:nvPicPr>
          <p:cNvPr id="15" name="Imagen 14"/>
          <p:cNvPicPr>
            <a:picLocks noChangeAspect="1"/>
          </p:cNvPicPr>
          <p:nvPr/>
        </p:nvPicPr>
        <p:blipFill rotWithShape="1">
          <a:blip r:embed="rId5"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spTree>
    <p:extLst>
      <p:ext uri="{BB962C8B-B14F-4D97-AF65-F5344CB8AC3E}">
        <p14:creationId xmlns:p14="http://schemas.microsoft.com/office/powerpoint/2010/main" val="3429063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5"/>
          <p:cNvPicPr preferRelativeResize="0"/>
          <p:nvPr/>
        </p:nvPicPr>
        <p:blipFill rotWithShape="1">
          <a:blip r:embed="rId3">
            <a:alphaModFix/>
          </a:blip>
          <a:srcRect/>
          <a:stretch/>
        </p:blipFill>
        <p:spPr>
          <a:xfrm>
            <a:off x="0" y="0"/>
            <a:ext cx="9144000" cy="6857999"/>
          </a:xfrm>
          <a:prstGeom prst="rect">
            <a:avLst/>
          </a:prstGeom>
          <a:noFill/>
          <a:ln>
            <a:noFill/>
          </a:ln>
        </p:spPr>
      </p:pic>
      <p:sp>
        <p:nvSpPr>
          <p:cNvPr id="144" name="Google Shape;144;p5"/>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lt1"/>
                </a:solidFill>
                <a:latin typeface="Calibri"/>
                <a:ea typeface="Calibri"/>
                <a:cs typeface="Calibri"/>
                <a:sym typeface="Calibri"/>
              </a:rPr>
              <a:t>Chiavenato,2013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6"/>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8" name="Elipse 7">
            <a:extLst>
              <a:ext uri="{FF2B5EF4-FFF2-40B4-BE49-F238E27FC236}">
                <a16:creationId xmlns:a16="http://schemas.microsoft.com/office/drawing/2014/main" id="{4FC78222-D74B-98AA-63F9-A074BC9B88ED}"/>
              </a:ext>
            </a:extLst>
          </p:cNvPr>
          <p:cNvSpPr/>
          <p:nvPr/>
        </p:nvSpPr>
        <p:spPr>
          <a:xfrm>
            <a:off x="-1775405" y="-233295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F195E108-1FFB-8576-476C-F1C645A0DF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328615" y="-850829"/>
            <a:ext cx="1352276" cy="23658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6"/>
        <p:cNvGrpSpPr/>
        <p:nvPr/>
      </p:nvGrpSpPr>
      <p:grpSpPr>
        <a:xfrm>
          <a:off x="0" y="0"/>
          <a:ext cx="0" cy="0"/>
          <a:chOff x="0" y="0"/>
          <a:chExt cx="0" cy="0"/>
        </a:xfrm>
      </p:grpSpPr>
      <p:sp>
        <p:nvSpPr>
          <p:cNvPr id="160" name="Google Shape;160;p7"/>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161" name="Google Shape;161;p7"/>
          <p:cNvSpPr txBox="1">
            <a:spLocks noGrp="1"/>
          </p:cNvSpPr>
          <p:nvPr>
            <p:ph type="title"/>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Características de la Inteligencia Emocional</a:t>
            </a:r>
            <a:endParaRPr/>
          </a:p>
        </p:txBody>
      </p:sp>
      <p:sp>
        <p:nvSpPr>
          <p:cNvPr id="162" name="Google Shape;162;p7"/>
          <p:cNvSpPr txBox="1"/>
          <p:nvPr/>
        </p:nvSpPr>
        <p:spPr>
          <a:xfrm>
            <a:off x="625079" y="1762793"/>
            <a:ext cx="8162290" cy="4180632"/>
          </a:xfrm>
          <a:prstGeom prst="rect">
            <a:avLst/>
          </a:prstGeom>
          <a:noFill/>
          <a:ln>
            <a:noFill/>
          </a:ln>
        </p:spPr>
        <p:txBody>
          <a:bodyPr spcFirstLastPara="1" wrap="square" lIns="0" tIns="12700" rIns="0" bIns="0" anchor="t" anchorCtr="0">
            <a:spAutoFit/>
          </a:bodyPr>
          <a:lstStyle/>
          <a:p>
            <a:pPr marL="285750" marR="0" lvl="0" indent="-285750" algn="just" rtl="0">
              <a:spcBef>
                <a:spcPts val="0"/>
              </a:spcBef>
              <a:spcAft>
                <a:spcPts val="0"/>
              </a:spcAft>
              <a:buClr>
                <a:srgbClr val="123258"/>
              </a:buClr>
              <a:buSzPts val="1800"/>
              <a:buFont typeface="Arial"/>
              <a:buChar char="•"/>
            </a:pPr>
            <a:r>
              <a:rPr lang="es-ES" sz="1800" b="0" i="0">
                <a:solidFill>
                  <a:srgbClr val="123258"/>
                </a:solidFill>
                <a:latin typeface="Arial"/>
                <a:ea typeface="Arial"/>
                <a:cs typeface="Arial"/>
                <a:sym typeface="Arial"/>
              </a:rPr>
              <a:t>Prestan atención a sus emociones: las personas que desarrollan este tipo de inteligencia analizan sus emociones y las escuchan, no solo se limitan a sentirlas.</a:t>
            </a:r>
            <a:endParaRPr/>
          </a:p>
          <a:p>
            <a:pPr marL="0" marR="0" lvl="0" indent="0" algn="just" rtl="0">
              <a:spcBef>
                <a:spcPts val="0"/>
              </a:spcBef>
              <a:spcAft>
                <a:spcPts val="0"/>
              </a:spcAft>
              <a:buNone/>
            </a:pPr>
            <a:endParaRPr sz="1800" b="0" i="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b="0" i="0">
                <a:solidFill>
                  <a:srgbClr val="123258"/>
                </a:solidFill>
                <a:latin typeface="Arial"/>
                <a:ea typeface="Arial"/>
                <a:cs typeface="Arial"/>
                <a:sym typeface="Arial"/>
              </a:rPr>
              <a:t>Conocen sus sentimientos y no los reprimen: estas personas son auténticas y sinceras, ya que expresan sus sentimientos de forma clara.</a:t>
            </a:r>
            <a:endParaRPr/>
          </a:p>
          <a:p>
            <a:pPr marL="0" marR="0" lvl="0" indent="0" algn="just" rtl="0">
              <a:spcBef>
                <a:spcPts val="0"/>
              </a:spcBef>
              <a:spcAft>
                <a:spcPts val="0"/>
              </a:spcAft>
              <a:buNone/>
            </a:pPr>
            <a:endParaRPr sz="1800" b="0" i="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b="0" i="0">
                <a:solidFill>
                  <a:srgbClr val="123258"/>
                </a:solidFill>
                <a:latin typeface="Arial"/>
                <a:ea typeface="Arial"/>
                <a:cs typeface="Arial"/>
                <a:sym typeface="Arial"/>
              </a:rPr>
              <a:t>Analizan sus proyectos y sueños: no viven en un sueño constante, sino que saben razonar sobre lo que sienten y si alguna meta puede ser alcanzada o no.</a:t>
            </a:r>
            <a:endParaRPr/>
          </a:p>
          <a:p>
            <a:pPr marL="0" marR="0" lvl="0" indent="0" algn="just" rtl="0">
              <a:spcBef>
                <a:spcPts val="0"/>
              </a:spcBef>
              <a:spcAft>
                <a:spcPts val="0"/>
              </a:spcAft>
              <a:buNone/>
            </a:pPr>
            <a:endParaRPr sz="1800" b="0" i="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b="0" i="0">
                <a:solidFill>
                  <a:srgbClr val="123258"/>
                </a:solidFill>
                <a:latin typeface="Arial"/>
                <a:ea typeface="Arial"/>
                <a:cs typeface="Arial"/>
                <a:sym typeface="Arial"/>
              </a:rPr>
              <a:t>Tienen un balance constante en sus acciones: saben que todo tiene su lado bueno o malo, por lo que dirigen su atención a las cosas que pueden solucionar o que pueden ser de utilidad para ellos mismos.</a:t>
            </a:r>
            <a:endParaRPr/>
          </a:p>
          <a:p>
            <a:pPr marL="12700" marR="337185" lvl="0" indent="0" algn="just" rtl="0">
              <a:lnSpc>
                <a:spcPct val="100000"/>
              </a:lnSpc>
              <a:spcBef>
                <a:spcPts val="100"/>
              </a:spcBef>
              <a:spcAft>
                <a:spcPts val="0"/>
              </a:spcAft>
              <a:buNone/>
            </a:pPr>
            <a:endParaRPr sz="1800">
              <a:solidFill>
                <a:schemeClr val="dk1"/>
              </a:solidFill>
              <a:latin typeface="Arial"/>
              <a:ea typeface="Arial"/>
              <a:cs typeface="Arial"/>
              <a:sym typeface="Arial"/>
            </a:endParaRPr>
          </a:p>
        </p:txBody>
      </p:sp>
      <p:pic>
        <p:nvPicPr>
          <p:cNvPr id="8" name="Imagen 7">
            <a:extLst>
              <a:ext uri="{FF2B5EF4-FFF2-40B4-BE49-F238E27FC236}">
                <a16:creationId xmlns:a16="http://schemas.microsoft.com/office/drawing/2014/main" id="{B141D035-1EF9-3A5F-42CC-0B4240FD8C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3C40C4AF-349A-D2A2-F983-988021F9F2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D2D7B046-0AE6-3847-68DA-0F123A563D6D}"/>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DB405A26-D2E7-14A1-6E9D-5DAA8E000C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70" name="Google Shape;170;p8"/>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171" name="Google Shape;171;p8"/>
          <p:cNvSpPr txBox="1">
            <a:spLocks noGrp="1"/>
          </p:cNvSpPr>
          <p:nvPr>
            <p:ph type="title"/>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Características de la Inteligencia Emocional</a:t>
            </a:r>
            <a:endParaRPr/>
          </a:p>
        </p:txBody>
      </p:sp>
      <p:sp>
        <p:nvSpPr>
          <p:cNvPr id="172" name="Google Shape;172;p8"/>
          <p:cNvSpPr txBox="1"/>
          <p:nvPr/>
        </p:nvSpPr>
        <p:spPr>
          <a:xfrm>
            <a:off x="750914" y="1597975"/>
            <a:ext cx="8162290" cy="4721805"/>
          </a:xfrm>
          <a:prstGeom prst="rect">
            <a:avLst/>
          </a:prstGeom>
          <a:noFill/>
          <a:ln>
            <a:noFill/>
          </a:ln>
        </p:spPr>
        <p:txBody>
          <a:bodyPr spcFirstLastPara="1" wrap="square" lIns="0" tIns="12700" rIns="0" bIns="0" anchor="t" anchorCtr="0">
            <a:spAutoFit/>
          </a:bodyPr>
          <a:lstStyle/>
          <a:p>
            <a:pPr marL="285750" marR="0" lvl="0" indent="-285750" algn="just" rtl="0">
              <a:spcBef>
                <a:spcPts val="0"/>
              </a:spcBef>
              <a:spcAft>
                <a:spcPts val="0"/>
              </a:spcAft>
              <a:buClr>
                <a:srgbClr val="123258"/>
              </a:buClr>
              <a:buSzPts val="1800"/>
              <a:buFont typeface="Arial"/>
              <a:buChar char="•"/>
            </a:pPr>
            <a:r>
              <a:rPr lang="es-ES" sz="1800" b="0" i="0">
                <a:solidFill>
                  <a:srgbClr val="123258"/>
                </a:solidFill>
                <a:latin typeface="Arial"/>
                <a:ea typeface="Arial"/>
                <a:cs typeface="Arial"/>
                <a:sym typeface="Arial"/>
              </a:rPr>
              <a:t>No toman nada personal: cuando una persona los altera o algo en su entorno no sale como lo tenían planeado, analizan qué pudieron haber hecho mal y qué cosas mejorar a futuro. No se concentran en algo que no pueden controlar.</a:t>
            </a:r>
            <a:endParaRPr/>
          </a:p>
          <a:p>
            <a:pPr marL="0" marR="0" lvl="0" indent="0" algn="just" rtl="0">
              <a:spcBef>
                <a:spcPts val="0"/>
              </a:spcBef>
              <a:spcAft>
                <a:spcPts val="0"/>
              </a:spcAft>
              <a:buNone/>
            </a:pPr>
            <a:endParaRPr sz="1800" b="0" i="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b="0" i="0">
                <a:solidFill>
                  <a:srgbClr val="123258"/>
                </a:solidFill>
                <a:latin typeface="Arial"/>
                <a:ea typeface="Arial"/>
                <a:cs typeface="Arial"/>
                <a:sym typeface="Arial"/>
              </a:rPr>
              <a:t>Son autocríticos con sus acciones: las emociones no los controlan, ellos controlan lo que deciden hacer con ciertas emociones y reconocen cuando algo se les fue de las manos.</a:t>
            </a:r>
            <a:endParaRPr/>
          </a:p>
          <a:p>
            <a:pPr marL="0" marR="0" lvl="0" indent="0" algn="just" rtl="0">
              <a:spcBef>
                <a:spcPts val="0"/>
              </a:spcBef>
              <a:spcAft>
                <a:spcPts val="0"/>
              </a:spcAft>
              <a:buNone/>
            </a:pPr>
            <a:endParaRPr sz="1800" b="0" i="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b="0" i="0">
                <a:solidFill>
                  <a:srgbClr val="123258"/>
                </a:solidFill>
                <a:latin typeface="Arial"/>
                <a:ea typeface="Arial"/>
                <a:cs typeface="Arial"/>
                <a:sym typeface="Arial"/>
              </a:rPr>
              <a:t>Se fijan en las emociones de otras personas: intentan ser siempre empáticos con sus semejantes para saber cómo expresan sus emociones. Así, se relacionan mejor con los demás.</a:t>
            </a:r>
            <a:endParaRPr/>
          </a:p>
          <a:p>
            <a:pPr marL="0" marR="0" lvl="0" indent="0" algn="just" rtl="0">
              <a:spcBef>
                <a:spcPts val="0"/>
              </a:spcBef>
              <a:spcAft>
                <a:spcPts val="0"/>
              </a:spcAft>
              <a:buNone/>
            </a:pPr>
            <a:endParaRPr sz="1800" b="0" i="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Conocen siempre gente nueva pero se rodean de aquellos con los que tienen una conexión: A través de otras personas, conocen diferentes puntos de vista y comparten más con aquellos que son compatibles con la suya. No pierden tiempo en relaciones tóxicas ahorrándose así una incomodidad innecesaria.</a:t>
            </a:r>
            <a:endParaRPr sz="1800">
              <a:solidFill>
                <a:srgbClr val="123258"/>
              </a:solidFill>
              <a:latin typeface="Arial"/>
              <a:ea typeface="Arial"/>
              <a:cs typeface="Arial"/>
              <a:sym typeface="Arial"/>
            </a:endParaRPr>
          </a:p>
        </p:txBody>
      </p:sp>
      <p:pic>
        <p:nvPicPr>
          <p:cNvPr id="8" name="Imagen 7">
            <a:extLst>
              <a:ext uri="{FF2B5EF4-FFF2-40B4-BE49-F238E27FC236}">
                <a16:creationId xmlns:a16="http://schemas.microsoft.com/office/drawing/2014/main" id="{534AABB4-A67E-E7BF-E5F1-EC23E4C7BE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380F6CEC-293D-DC73-4266-21323C85E8F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FD1C8507-1A31-EB7C-97B6-A9AB6C768570}"/>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E1E05A73-DD33-E07B-95C6-0BCBB01277B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9"/>
          <p:cNvPicPr preferRelativeResize="0"/>
          <p:nvPr/>
        </p:nvPicPr>
        <p:blipFill rotWithShape="1">
          <a:blip r:embed="rId3">
            <a:alphaModFix/>
          </a:blip>
          <a:srcRect/>
          <a:stretch/>
        </p:blipFill>
        <p:spPr>
          <a:xfrm>
            <a:off x="1060422" y="176732"/>
            <a:ext cx="7899020" cy="6504535"/>
          </a:xfrm>
          <a:prstGeom prst="rect">
            <a:avLst/>
          </a:prstGeom>
          <a:noFill/>
          <a:ln>
            <a:noFill/>
          </a:ln>
        </p:spPr>
      </p:pic>
      <p:sp>
        <p:nvSpPr>
          <p:cNvPr id="180" name="Google Shape;180;p9"/>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8" name="Google Shape;188;p10"/>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189" name="Google Shape;189;p10"/>
          <p:cNvSpPr txBox="1">
            <a:spLocks noGrp="1"/>
          </p:cNvSpPr>
          <p:nvPr>
            <p:ph type="title"/>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¿Cuáles son los tipos de inteligencia emocional?</a:t>
            </a:r>
            <a:endParaRPr/>
          </a:p>
        </p:txBody>
      </p:sp>
      <p:sp>
        <p:nvSpPr>
          <p:cNvPr id="190" name="Google Shape;190;p10"/>
          <p:cNvSpPr txBox="1"/>
          <p:nvPr/>
        </p:nvSpPr>
        <p:spPr>
          <a:xfrm>
            <a:off x="1258215" y="1698900"/>
            <a:ext cx="7218727"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23258"/>
              </a:buClr>
              <a:buSzPts val="1800"/>
              <a:buFont typeface="Arial"/>
              <a:buChar char="•"/>
            </a:pPr>
            <a:r>
              <a:rPr lang="es-ES" sz="1800" b="1">
                <a:solidFill>
                  <a:srgbClr val="123258"/>
                </a:solidFill>
                <a:latin typeface="Arial"/>
                <a:ea typeface="Arial"/>
                <a:cs typeface="Arial"/>
                <a:sym typeface="Arial"/>
              </a:rPr>
              <a:t>Empatía:</a:t>
            </a:r>
            <a:r>
              <a:rPr lang="es-ES" sz="1800">
                <a:solidFill>
                  <a:srgbClr val="123258"/>
                </a:solidFill>
                <a:latin typeface="Arial"/>
                <a:ea typeface="Arial"/>
                <a:cs typeface="Arial"/>
                <a:sym typeface="Arial"/>
              </a:rPr>
              <a:t> Consiste en entender cómo se sienten los demás y aprender a comunicarse correctamente para lograr un objetivo común. Cada persona reacciona de diferente manera a ciertos estímulos dependiendo de su contexto y su experiencia.</a:t>
            </a:r>
            <a:endParaRPr sz="1800">
              <a:solidFill>
                <a:srgbClr val="123258"/>
              </a:solidFill>
              <a:latin typeface="Arial"/>
              <a:ea typeface="Arial"/>
              <a:cs typeface="Arial"/>
              <a:sym typeface="Arial"/>
            </a:endParaRPr>
          </a:p>
        </p:txBody>
      </p:sp>
      <p:pic>
        <p:nvPicPr>
          <p:cNvPr id="191" name="Google Shape;191;p10"/>
          <p:cNvPicPr preferRelativeResize="0"/>
          <p:nvPr/>
        </p:nvPicPr>
        <p:blipFill rotWithShape="1">
          <a:blip r:embed="rId4">
            <a:alphaModFix/>
          </a:blip>
          <a:srcRect/>
          <a:stretch/>
        </p:blipFill>
        <p:spPr>
          <a:xfrm>
            <a:off x="1633272" y="2864003"/>
            <a:ext cx="6843669" cy="3857846"/>
          </a:xfrm>
          <a:prstGeom prst="rect">
            <a:avLst/>
          </a:prstGeom>
          <a:ln>
            <a:noFill/>
          </a:ln>
          <a:effectLst>
            <a:softEdge rad="112500"/>
          </a:effectLst>
        </p:spPr>
      </p:pic>
      <p:pic>
        <p:nvPicPr>
          <p:cNvPr id="9" name="Imagen 8">
            <a:extLst>
              <a:ext uri="{FF2B5EF4-FFF2-40B4-BE49-F238E27FC236}">
                <a16:creationId xmlns:a16="http://schemas.microsoft.com/office/drawing/2014/main" id="{B1F1A861-1AAC-0AB3-2E67-55E3FBDC844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80A6F277-986B-A9E8-DF36-6CF97DB76F8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D754D6F7-8465-4B98-0236-CB419F28805D}"/>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B83DCACC-69A1-9808-375D-475DB8ADF33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9" name="Google Shape;199;p11"/>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200" name="Google Shape;200;p11"/>
          <p:cNvSpPr txBox="1">
            <a:spLocks noGrp="1"/>
          </p:cNvSpPr>
          <p:nvPr>
            <p:ph type="title"/>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¿Cuáles son los tipos de inteligencia emocional?</a:t>
            </a:r>
            <a:endParaRPr/>
          </a:p>
        </p:txBody>
      </p:sp>
      <p:sp>
        <p:nvSpPr>
          <p:cNvPr id="201" name="Google Shape;201;p11"/>
          <p:cNvSpPr txBox="1"/>
          <p:nvPr/>
        </p:nvSpPr>
        <p:spPr>
          <a:xfrm>
            <a:off x="1258215" y="1698900"/>
            <a:ext cx="7218727"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23258"/>
              </a:buClr>
              <a:buSzPts val="1800"/>
              <a:buFont typeface="Arial"/>
              <a:buChar char="•"/>
            </a:pPr>
            <a:r>
              <a:rPr lang="es-ES" sz="1800" b="1">
                <a:solidFill>
                  <a:srgbClr val="123258"/>
                </a:solidFill>
                <a:latin typeface="Arial"/>
                <a:ea typeface="Arial"/>
                <a:cs typeface="Arial"/>
                <a:sym typeface="Arial"/>
              </a:rPr>
              <a:t>Habilidades sociales: </a:t>
            </a:r>
            <a:r>
              <a:rPr lang="es-ES" sz="1800">
                <a:solidFill>
                  <a:srgbClr val="123258"/>
                </a:solidFill>
                <a:latin typeface="Arial"/>
                <a:ea typeface="Arial"/>
                <a:cs typeface="Arial"/>
                <a:sym typeface="Arial"/>
              </a:rPr>
              <a:t>las buenas relaciones interpersonales guían a las personas al éxito, ya que pueden lograr más cosas con liderazgo, gestión de conflictos, cooperación y trabajo en equipo.</a:t>
            </a:r>
            <a:endParaRPr sz="1800">
              <a:solidFill>
                <a:srgbClr val="123258"/>
              </a:solidFill>
              <a:latin typeface="Arial"/>
              <a:ea typeface="Arial"/>
              <a:cs typeface="Arial"/>
              <a:sym typeface="Arial"/>
            </a:endParaRPr>
          </a:p>
        </p:txBody>
      </p:sp>
      <p:pic>
        <p:nvPicPr>
          <p:cNvPr id="202" name="Google Shape;202;p11"/>
          <p:cNvPicPr preferRelativeResize="0"/>
          <p:nvPr/>
        </p:nvPicPr>
        <p:blipFill rotWithShape="1">
          <a:blip r:embed="rId4">
            <a:alphaModFix/>
          </a:blip>
          <a:srcRect/>
          <a:stretch/>
        </p:blipFill>
        <p:spPr>
          <a:xfrm>
            <a:off x="1560352" y="2899228"/>
            <a:ext cx="6837028" cy="3742555"/>
          </a:xfrm>
          <a:prstGeom prst="rect">
            <a:avLst/>
          </a:prstGeom>
          <a:ln>
            <a:noFill/>
          </a:ln>
          <a:effectLst>
            <a:softEdge rad="112500"/>
          </a:effectLst>
        </p:spPr>
      </p:pic>
      <p:pic>
        <p:nvPicPr>
          <p:cNvPr id="9" name="Imagen 8">
            <a:extLst>
              <a:ext uri="{FF2B5EF4-FFF2-40B4-BE49-F238E27FC236}">
                <a16:creationId xmlns:a16="http://schemas.microsoft.com/office/drawing/2014/main" id="{C8C85167-8014-23C4-57E7-22F5223C7F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128982D2-63F7-3E1C-E04D-624FF1FE925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3FDD7525-8350-FDE9-61EB-F088536BD0EB}"/>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5A70B84B-6B64-3034-CA0F-9A559072E5F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10" name="Google Shape;210;p12"/>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211" name="Google Shape;211;p12"/>
          <p:cNvSpPr txBox="1">
            <a:spLocks noGrp="1"/>
          </p:cNvSpPr>
          <p:nvPr>
            <p:ph type="title"/>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¿Cuáles son los tipos de inteligencia emocional?</a:t>
            </a:r>
            <a:endParaRPr/>
          </a:p>
        </p:txBody>
      </p:sp>
      <p:sp>
        <p:nvSpPr>
          <p:cNvPr id="212" name="Google Shape;212;p12"/>
          <p:cNvSpPr txBox="1"/>
          <p:nvPr/>
        </p:nvSpPr>
        <p:spPr>
          <a:xfrm>
            <a:off x="1258215" y="1698900"/>
            <a:ext cx="7218727"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23258"/>
              </a:buClr>
              <a:buSzPts val="1800"/>
              <a:buFont typeface="Arial"/>
              <a:buChar char="•"/>
            </a:pPr>
            <a:r>
              <a:rPr lang="es-ES" sz="1800" b="1">
                <a:solidFill>
                  <a:srgbClr val="123258"/>
                </a:solidFill>
                <a:latin typeface="Arial"/>
                <a:ea typeface="Arial"/>
                <a:cs typeface="Arial"/>
                <a:sym typeface="Arial"/>
              </a:rPr>
              <a:t>Autoconocimiento: </a:t>
            </a:r>
            <a:r>
              <a:rPr lang="es-ES" sz="1800">
                <a:solidFill>
                  <a:srgbClr val="123258"/>
                </a:solidFill>
                <a:latin typeface="Arial"/>
                <a:ea typeface="Arial"/>
                <a:cs typeface="Arial"/>
                <a:sym typeface="Arial"/>
              </a:rPr>
              <a:t>este tipo de inteligencia emocional consiste en la capacidad de reconocer los sentimientos que uno alberga y cómo estos pueden afectar las acciones que hacen. La conciencia emocional y la confianza son vitales para su desarrollo.</a:t>
            </a:r>
            <a:endParaRPr sz="1800">
              <a:solidFill>
                <a:srgbClr val="123258"/>
              </a:solidFill>
              <a:latin typeface="Arial"/>
              <a:ea typeface="Arial"/>
              <a:cs typeface="Arial"/>
              <a:sym typeface="Arial"/>
            </a:endParaRPr>
          </a:p>
        </p:txBody>
      </p:sp>
      <p:pic>
        <p:nvPicPr>
          <p:cNvPr id="213" name="Google Shape;213;p12"/>
          <p:cNvPicPr preferRelativeResize="0"/>
          <p:nvPr/>
        </p:nvPicPr>
        <p:blipFill rotWithShape="1">
          <a:blip r:embed="rId4">
            <a:alphaModFix/>
          </a:blip>
          <a:srcRect/>
          <a:stretch/>
        </p:blipFill>
        <p:spPr>
          <a:xfrm>
            <a:off x="2949443" y="2818701"/>
            <a:ext cx="3916811" cy="3777689"/>
          </a:xfrm>
          <a:prstGeom prst="rect">
            <a:avLst/>
          </a:prstGeom>
          <a:ln>
            <a:noFill/>
          </a:ln>
          <a:effectLst>
            <a:softEdge rad="112500"/>
          </a:effectLst>
        </p:spPr>
      </p:pic>
      <p:pic>
        <p:nvPicPr>
          <p:cNvPr id="9" name="Imagen 8">
            <a:extLst>
              <a:ext uri="{FF2B5EF4-FFF2-40B4-BE49-F238E27FC236}">
                <a16:creationId xmlns:a16="http://schemas.microsoft.com/office/drawing/2014/main" id="{EEEF48E1-601C-C450-E1D5-9A9FCA89FB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02E7AFA3-CA01-BE5B-8117-1CF63B69496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D2018F0B-F795-6225-257E-F37EB4C08021}"/>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824AF3E2-B66E-2FD8-887C-4EA76327DAE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sp>
        <p:nvSpPr>
          <p:cNvPr id="221" name="Google Shape;221;p13"/>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222" name="Google Shape;222;p13"/>
          <p:cNvSpPr txBox="1">
            <a:spLocks noGrp="1"/>
          </p:cNvSpPr>
          <p:nvPr>
            <p:ph type="title"/>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¿Cuáles son los tipos de inteligencia emocional?</a:t>
            </a:r>
            <a:endParaRPr/>
          </a:p>
        </p:txBody>
      </p:sp>
      <p:sp>
        <p:nvSpPr>
          <p:cNvPr id="223" name="Google Shape;223;p13"/>
          <p:cNvSpPr txBox="1"/>
          <p:nvPr/>
        </p:nvSpPr>
        <p:spPr>
          <a:xfrm>
            <a:off x="1258215" y="1698900"/>
            <a:ext cx="7218727"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23258"/>
              </a:buClr>
              <a:buSzPts val="1800"/>
              <a:buFont typeface="Arial"/>
              <a:buChar char="•"/>
            </a:pPr>
            <a:r>
              <a:rPr lang="es-ES" sz="1800" b="1">
                <a:solidFill>
                  <a:srgbClr val="123258"/>
                </a:solidFill>
                <a:latin typeface="Arial"/>
                <a:ea typeface="Arial"/>
                <a:cs typeface="Arial"/>
                <a:sym typeface="Arial"/>
              </a:rPr>
              <a:t>Motivación: </a:t>
            </a:r>
            <a:r>
              <a:rPr lang="es-ES" sz="1800">
                <a:solidFill>
                  <a:srgbClr val="123258"/>
                </a:solidFill>
                <a:latin typeface="Arial"/>
                <a:ea typeface="Arial"/>
                <a:cs typeface="Arial"/>
                <a:sym typeface="Arial"/>
              </a:rPr>
              <a:t>este tipo se relaciona con el compromiso de llegar a los objetivos que uno se plantea, cómo se mantiene el positivismo ante las adversidades y cuál es la iniciativa que una persona maneja para plasmar determinadas metas.</a:t>
            </a:r>
            <a:endParaRPr sz="1800">
              <a:solidFill>
                <a:srgbClr val="123258"/>
              </a:solidFill>
              <a:latin typeface="Arial"/>
              <a:ea typeface="Arial"/>
              <a:cs typeface="Arial"/>
              <a:sym typeface="Arial"/>
            </a:endParaRPr>
          </a:p>
        </p:txBody>
      </p:sp>
      <p:pic>
        <p:nvPicPr>
          <p:cNvPr id="224" name="Google Shape;224;p13"/>
          <p:cNvPicPr preferRelativeResize="0"/>
          <p:nvPr/>
        </p:nvPicPr>
        <p:blipFill rotWithShape="1">
          <a:blip r:embed="rId4">
            <a:alphaModFix/>
          </a:blip>
          <a:srcRect/>
          <a:stretch/>
        </p:blipFill>
        <p:spPr>
          <a:xfrm>
            <a:off x="1522220" y="2899229"/>
            <a:ext cx="7084370" cy="3822620"/>
          </a:xfrm>
          <a:prstGeom prst="rect">
            <a:avLst/>
          </a:prstGeom>
          <a:ln>
            <a:noFill/>
          </a:ln>
          <a:effectLst>
            <a:softEdge rad="112500"/>
          </a:effectLst>
        </p:spPr>
      </p:pic>
      <p:pic>
        <p:nvPicPr>
          <p:cNvPr id="9" name="Imagen 8">
            <a:extLst>
              <a:ext uri="{FF2B5EF4-FFF2-40B4-BE49-F238E27FC236}">
                <a16:creationId xmlns:a16="http://schemas.microsoft.com/office/drawing/2014/main" id="{868DE4CB-861F-8184-3894-FC3C3F53701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1FDD50F2-0831-CF4A-95E5-C7F03AE61BB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ECE21289-7675-281C-5A35-190734144736}"/>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B927F6AE-3F04-54EF-2A50-419C7797711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32" name="Google Shape;232;p14"/>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233" name="Google Shape;233;p14"/>
          <p:cNvSpPr txBox="1">
            <a:spLocks noGrp="1"/>
          </p:cNvSpPr>
          <p:nvPr>
            <p:ph type="title"/>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¿Cuáles son los tipos de inteligencia emocional?</a:t>
            </a:r>
            <a:endParaRPr/>
          </a:p>
        </p:txBody>
      </p:sp>
      <p:sp>
        <p:nvSpPr>
          <p:cNvPr id="234" name="Google Shape;234;p14"/>
          <p:cNvSpPr txBox="1"/>
          <p:nvPr/>
        </p:nvSpPr>
        <p:spPr>
          <a:xfrm>
            <a:off x="1258215" y="1698900"/>
            <a:ext cx="7218727"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23258"/>
              </a:buClr>
              <a:buSzPts val="1800"/>
              <a:buFont typeface="Arial"/>
              <a:buChar char="•"/>
            </a:pPr>
            <a:r>
              <a:rPr lang="es-ES" sz="1800" b="1">
                <a:solidFill>
                  <a:srgbClr val="123258"/>
                </a:solidFill>
                <a:latin typeface="Arial"/>
                <a:ea typeface="Arial"/>
                <a:cs typeface="Arial"/>
                <a:sym typeface="Arial"/>
              </a:rPr>
              <a:t>Autorregulación: </a:t>
            </a:r>
            <a:r>
              <a:rPr lang="es-ES" sz="1800">
                <a:solidFill>
                  <a:srgbClr val="123258"/>
                </a:solidFill>
                <a:latin typeface="Arial"/>
                <a:ea typeface="Arial"/>
                <a:cs typeface="Arial"/>
                <a:sym typeface="Arial"/>
              </a:rPr>
              <a:t>las técnicas de autocontrol son esenciales en la inteligencia emocional. Controlar la duración de nuestras emociones y que tanto influyen estas en nuestras decisiones es vital para este tipo de inteligencia emocional.</a:t>
            </a:r>
            <a:endParaRPr sz="1800">
              <a:solidFill>
                <a:srgbClr val="123258"/>
              </a:solidFill>
              <a:latin typeface="Arial"/>
              <a:ea typeface="Arial"/>
              <a:cs typeface="Arial"/>
              <a:sym typeface="Arial"/>
            </a:endParaRPr>
          </a:p>
        </p:txBody>
      </p:sp>
      <p:pic>
        <p:nvPicPr>
          <p:cNvPr id="235" name="Google Shape;235;p14"/>
          <p:cNvPicPr preferRelativeResize="0"/>
          <p:nvPr/>
        </p:nvPicPr>
        <p:blipFill rotWithShape="1">
          <a:blip r:embed="rId4">
            <a:alphaModFix/>
          </a:blip>
          <a:srcRect/>
          <a:stretch/>
        </p:blipFill>
        <p:spPr>
          <a:xfrm>
            <a:off x="1400961" y="2899229"/>
            <a:ext cx="6904140" cy="3822620"/>
          </a:xfrm>
          <a:prstGeom prst="rect">
            <a:avLst/>
          </a:prstGeom>
          <a:ln>
            <a:noFill/>
          </a:ln>
          <a:effectLst>
            <a:softEdge rad="112500"/>
          </a:effectLst>
        </p:spPr>
      </p:pic>
      <p:pic>
        <p:nvPicPr>
          <p:cNvPr id="9" name="Imagen 8">
            <a:extLst>
              <a:ext uri="{FF2B5EF4-FFF2-40B4-BE49-F238E27FC236}">
                <a16:creationId xmlns:a16="http://schemas.microsoft.com/office/drawing/2014/main" id="{A0A6DB3D-30DB-D94C-70BD-1B514401113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55DC3B58-A20F-6860-E519-064789A37B3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9C38BE4D-7892-1EFD-609B-C1FD146E8346}"/>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CD4AF9A3-0256-6895-28DB-A27C1214FDD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2" cstate="print">
            <a:extLst>
              <a:ext uri="{28A0092B-C50C-407E-A947-70E740481C1C}">
                <a14:useLocalDpi xmlns:a14="http://schemas.microsoft.com/office/drawing/2010/main" val="0"/>
              </a:ext>
            </a:extLst>
          </a:blip>
          <a:srcRect l="40596" t="50342" r="29261" b="18562"/>
          <a:stretch/>
        </p:blipFill>
        <p:spPr>
          <a:xfrm>
            <a:off x="595945" y="1733550"/>
            <a:ext cx="4487394" cy="3490196"/>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075" y="2728872"/>
            <a:ext cx="1406003" cy="1240591"/>
          </a:xfrm>
          <a:prstGeom prst="rect">
            <a:avLst/>
          </a:prstGeom>
        </p:spPr>
      </p:pic>
      <p:sp>
        <p:nvSpPr>
          <p:cNvPr id="9" name="Elipse 8"/>
          <p:cNvSpPr/>
          <p:nvPr/>
        </p:nvSpPr>
        <p:spPr>
          <a:xfrm>
            <a:off x="5057482" y="2556386"/>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pic>
        <p:nvPicPr>
          <p:cNvPr id="33" name="Imagen 32"/>
          <p:cNvPicPr>
            <a:picLocks noChangeAspect="1"/>
          </p:cNvPicPr>
          <p:nvPr/>
        </p:nvPicPr>
        <p:blipFill rotWithShape="1">
          <a:blip r:embed="rId4" cstate="print">
            <a:extLst>
              <a:ext uri="{28A0092B-C50C-407E-A947-70E740481C1C}">
                <a14:useLocalDpi xmlns:a14="http://schemas.microsoft.com/office/drawing/2010/main" val="0"/>
              </a:ext>
            </a:extLst>
          </a:blip>
          <a:srcRect l="61197" b="42993"/>
          <a:stretch/>
        </p:blipFill>
        <p:spPr>
          <a:xfrm>
            <a:off x="2321746" y="99756"/>
            <a:ext cx="1647034" cy="1824294"/>
          </a:xfrm>
          <a:prstGeom prst="rect">
            <a:avLst/>
          </a:prstGeom>
        </p:spPr>
      </p:pic>
      <p:pic>
        <p:nvPicPr>
          <p:cNvPr id="34" name="Imagen 33"/>
          <p:cNvPicPr>
            <a:picLocks noChangeAspect="1"/>
          </p:cNvPicPr>
          <p:nvPr/>
        </p:nvPicPr>
        <p:blipFill rotWithShape="1">
          <a:blip r:embed="rId5" cstate="print">
            <a:extLst>
              <a:ext uri="{28A0092B-C50C-407E-A947-70E740481C1C}">
                <a14:useLocalDpi xmlns:a14="http://schemas.microsoft.com/office/drawing/2010/main" val="0"/>
              </a:ext>
            </a:extLst>
          </a:blip>
          <a:srcRect l="61197" t="82686" b="-3359"/>
          <a:stretch/>
        </p:blipFill>
        <p:spPr>
          <a:xfrm>
            <a:off x="3184612" y="1295400"/>
            <a:ext cx="1399170" cy="561975"/>
          </a:xfrm>
          <a:prstGeom prst="rect">
            <a:avLst/>
          </a:prstGeom>
        </p:spPr>
      </p:pic>
      <p:pic>
        <p:nvPicPr>
          <p:cNvPr id="35" name="Imagen 34"/>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1" name="CuadroTexto 20"/>
          <p:cNvSpPr txBox="1"/>
          <p:nvPr/>
        </p:nvSpPr>
        <p:spPr>
          <a:xfrm>
            <a:off x="5199588" y="1837218"/>
            <a:ext cx="2714805" cy="36933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None/>
              <a:defRPr sz="1800" b="1">
                <a:solidFill>
                  <a:schemeClr val="dk1"/>
                </a:solidFill>
              </a:defRPr>
            </a:lvl1pPr>
          </a:lstStyle>
          <a:p>
            <a:r>
              <a:rPr lang="es-MX" dirty="0"/>
              <a:t>INDICE</a:t>
            </a:r>
            <a:endParaRPr lang="en-US" dirty="0"/>
          </a:p>
        </p:txBody>
      </p:sp>
      <p:sp>
        <p:nvSpPr>
          <p:cNvPr id="29" name="Google Shape;86;p1">
            <a:extLst>
              <a:ext uri="{FF2B5EF4-FFF2-40B4-BE49-F238E27FC236}">
                <a16:creationId xmlns:a16="http://schemas.microsoft.com/office/drawing/2014/main" id="{E232AD65-4C31-36AF-3825-11B37339DC8F}"/>
              </a:ext>
            </a:extLst>
          </p:cNvPr>
          <p:cNvSpPr txBox="1"/>
          <p:nvPr/>
        </p:nvSpPr>
        <p:spPr>
          <a:xfrm>
            <a:off x="5789350" y="2657475"/>
            <a:ext cx="2969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i="0" u="none" strike="noStrike" cap="none" dirty="0">
                <a:solidFill>
                  <a:schemeClr val="dk1"/>
                </a:solidFill>
                <a:latin typeface="Arial"/>
                <a:ea typeface="Arial"/>
                <a:cs typeface="Arial"/>
                <a:sym typeface="Arial"/>
              </a:rPr>
              <a:t>EMOCIONES LABORALES</a:t>
            </a:r>
            <a:endParaRPr sz="1600" b="1" dirty="0">
              <a:solidFill>
                <a:schemeClr val="dk1"/>
              </a:solidFill>
              <a:latin typeface="Arial"/>
              <a:ea typeface="Arial"/>
              <a:cs typeface="Arial"/>
              <a:sym typeface="Arial"/>
            </a:endParaRPr>
          </a:p>
        </p:txBody>
      </p:sp>
      <p:sp>
        <p:nvSpPr>
          <p:cNvPr id="30" name="Google Shape;89;p1">
            <a:extLst>
              <a:ext uri="{FF2B5EF4-FFF2-40B4-BE49-F238E27FC236}">
                <a16:creationId xmlns:a16="http://schemas.microsoft.com/office/drawing/2014/main" id="{42B5B90B-AA70-B6D3-167C-64EC987F40A3}"/>
              </a:ext>
            </a:extLst>
          </p:cNvPr>
          <p:cNvSpPr txBox="1"/>
          <p:nvPr/>
        </p:nvSpPr>
        <p:spPr>
          <a:xfrm>
            <a:off x="5789350" y="3350952"/>
            <a:ext cx="37311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a:solidFill>
                  <a:schemeClr val="dk1"/>
                </a:solidFill>
                <a:latin typeface="Arial"/>
                <a:ea typeface="Arial"/>
                <a:cs typeface="Arial"/>
                <a:sym typeface="Arial"/>
              </a:rPr>
              <a:t>CONCEPTOS (Bibliografía)</a:t>
            </a:r>
            <a:endParaRPr sz="1600" b="1">
              <a:solidFill>
                <a:schemeClr val="dk1"/>
              </a:solidFill>
              <a:latin typeface="Arial"/>
              <a:ea typeface="Arial"/>
              <a:cs typeface="Arial"/>
              <a:sym typeface="Arial"/>
            </a:endParaRPr>
          </a:p>
        </p:txBody>
      </p:sp>
      <p:sp>
        <p:nvSpPr>
          <p:cNvPr id="31" name="Google Shape;92;p1">
            <a:extLst>
              <a:ext uri="{FF2B5EF4-FFF2-40B4-BE49-F238E27FC236}">
                <a16:creationId xmlns:a16="http://schemas.microsoft.com/office/drawing/2014/main" id="{FC6C50C4-5E81-9F7F-E41E-FEC6858616A4}"/>
              </a:ext>
            </a:extLst>
          </p:cNvPr>
          <p:cNvSpPr txBox="1"/>
          <p:nvPr/>
        </p:nvSpPr>
        <p:spPr>
          <a:xfrm>
            <a:off x="5789350" y="4126047"/>
            <a:ext cx="375552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a:solidFill>
                  <a:schemeClr val="dk1"/>
                </a:solidFill>
                <a:latin typeface="Arial"/>
                <a:ea typeface="Arial"/>
                <a:cs typeface="Arial"/>
                <a:sym typeface="Arial"/>
              </a:rPr>
              <a:t>EJEMPLOS APLICADOS</a:t>
            </a:r>
            <a:endParaRPr sz="1600" b="1">
              <a:solidFill>
                <a:schemeClr val="dk1"/>
              </a:solidFill>
              <a:latin typeface="Arial"/>
              <a:ea typeface="Arial"/>
              <a:cs typeface="Arial"/>
              <a:sym typeface="Arial"/>
            </a:endParaRPr>
          </a:p>
        </p:txBody>
      </p:sp>
      <p:sp>
        <p:nvSpPr>
          <p:cNvPr id="36" name="Google Shape;101;p1">
            <a:extLst>
              <a:ext uri="{FF2B5EF4-FFF2-40B4-BE49-F238E27FC236}">
                <a16:creationId xmlns:a16="http://schemas.microsoft.com/office/drawing/2014/main" id="{3B57C65C-9A37-3C47-BF36-D54DF301E5E2}"/>
              </a:ext>
            </a:extLst>
          </p:cNvPr>
          <p:cNvSpPr txBox="1"/>
          <p:nvPr/>
        </p:nvSpPr>
        <p:spPr>
          <a:xfrm>
            <a:off x="5821324" y="4907475"/>
            <a:ext cx="19329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u="none">
                <a:solidFill>
                  <a:schemeClr val="dk1"/>
                </a:solidFill>
                <a:latin typeface="Arial"/>
                <a:ea typeface="Arial"/>
                <a:cs typeface="Arial"/>
                <a:sym typeface="Arial"/>
              </a:rPr>
              <a:t>CONCLUSIONES </a:t>
            </a:r>
            <a:endParaRPr/>
          </a:p>
        </p:txBody>
      </p:sp>
    </p:spTree>
    <p:extLst>
      <p:ext uri="{BB962C8B-B14F-4D97-AF65-F5344CB8AC3E}">
        <p14:creationId xmlns:p14="http://schemas.microsoft.com/office/powerpoint/2010/main" val="371476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3" name="Google Shape;243;p15"/>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244" name="Google Shape;244;p15"/>
          <p:cNvSpPr txBox="1">
            <a:spLocks noGrp="1"/>
          </p:cNvSpPr>
          <p:nvPr>
            <p:ph type="title"/>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Ejemplos de inteligencia emocional</a:t>
            </a:r>
            <a:endParaRPr/>
          </a:p>
        </p:txBody>
      </p:sp>
      <p:sp>
        <p:nvSpPr>
          <p:cNvPr id="245" name="Google Shape;245;p15"/>
          <p:cNvSpPr txBox="1"/>
          <p:nvPr/>
        </p:nvSpPr>
        <p:spPr>
          <a:xfrm>
            <a:off x="962636" y="1366537"/>
            <a:ext cx="7803859" cy="507831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Valorar los triunfos de los demás sin caer en comparaciones con otras personas o uno mismo.</a:t>
            </a:r>
            <a:endParaRPr/>
          </a:p>
          <a:p>
            <a:pPr marL="285750" marR="0" lvl="0" indent="-171450" algn="just" rtl="0">
              <a:spcBef>
                <a:spcPts val="0"/>
              </a:spcBef>
              <a:spcAft>
                <a:spcPts val="0"/>
              </a:spcAft>
              <a:buClr>
                <a:schemeClr val="dk1"/>
              </a:buClr>
              <a:buSzPts val="1800"/>
              <a:buFont typeface="Arial"/>
              <a:buNone/>
            </a:pPr>
            <a:endParaRPr sz="180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Aceptar los errores cometidos y ser capaces de perdonarse así mismo para aprender de lo ocurrido.</a:t>
            </a:r>
            <a:endParaRPr/>
          </a:p>
          <a:p>
            <a:pPr marL="285750" marR="0" lvl="0" indent="-171450" algn="just" rtl="0">
              <a:spcBef>
                <a:spcPts val="0"/>
              </a:spcBef>
              <a:spcAft>
                <a:spcPts val="0"/>
              </a:spcAft>
              <a:buClr>
                <a:schemeClr val="dk1"/>
              </a:buClr>
              <a:buSzPts val="1800"/>
              <a:buFont typeface="Arial"/>
              <a:buNone/>
            </a:pPr>
            <a:endParaRPr sz="180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No juzgar el hecho de sentirse bien o mal más que por lo que son: emociones transitorias que pasarán con el tiempo.</a:t>
            </a:r>
            <a:endParaRPr/>
          </a:p>
          <a:p>
            <a:pPr marL="285750" marR="0" lvl="0" indent="-171450" algn="just" rtl="0">
              <a:spcBef>
                <a:spcPts val="0"/>
              </a:spcBef>
              <a:spcAft>
                <a:spcPts val="0"/>
              </a:spcAft>
              <a:buClr>
                <a:schemeClr val="dk1"/>
              </a:buClr>
              <a:buSzPts val="1800"/>
              <a:buFont typeface="Arial"/>
              <a:buNone/>
            </a:pPr>
            <a:endParaRPr sz="180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Analizar las reacciones inmediatas a las emociones, interpretarlas y aprender de cada una de ellas para manejarlas de ser necesario.</a:t>
            </a:r>
            <a:endParaRPr/>
          </a:p>
          <a:p>
            <a:pPr marL="285750" marR="0" lvl="0" indent="-171450" algn="just" rtl="0">
              <a:spcBef>
                <a:spcPts val="0"/>
              </a:spcBef>
              <a:spcAft>
                <a:spcPts val="0"/>
              </a:spcAft>
              <a:buClr>
                <a:schemeClr val="dk1"/>
              </a:buClr>
              <a:buSzPts val="1800"/>
              <a:buFont typeface="Arial"/>
              <a:buNone/>
            </a:pPr>
            <a:endParaRPr sz="180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Comprender cuál es la emoción que uno siente y no dejar que el cerebro confunda una con otra. A veces el enojo puede presentarse cuando en realidad se siente tristeza.</a:t>
            </a:r>
            <a:endParaRPr/>
          </a:p>
          <a:p>
            <a:pPr marL="285750" marR="0" lvl="0" indent="-171450" algn="just" rtl="0">
              <a:spcBef>
                <a:spcPts val="0"/>
              </a:spcBef>
              <a:spcAft>
                <a:spcPts val="0"/>
              </a:spcAft>
              <a:buClr>
                <a:schemeClr val="dk1"/>
              </a:buClr>
              <a:buSzPts val="1800"/>
              <a:buFont typeface="Arial"/>
              <a:buNone/>
            </a:pPr>
            <a:endParaRPr sz="180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Evitar estimulantes como el alcohol, cafeína, drogas o algún fármaco relacionado para tener ciertas sensaciones.</a:t>
            </a:r>
            <a:endParaRPr sz="1800">
              <a:solidFill>
                <a:srgbClr val="123258"/>
              </a:solidFill>
              <a:latin typeface="Arial"/>
              <a:ea typeface="Arial"/>
              <a:cs typeface="Arial"/>
              <a:sym typeface="Arial"/>
            </a:endParaRPr>
          </a:p>
        </p:txBody>
      </p:sp>
      <p:pic>
        <p:nvPicPr>
          <p:cNvPr id="8" name="Imagen 7">
            <a:extLst>
              <a:ext uri="{FF2B5EF4-FFF2-40B4-BE49-F238E27FC236}">
                <a16:creationId xmlns:a16="http://schemas.microsoft.com/office/drawing/2014/main" id="{474E65ED-3A54-1526-946E-BD1085FF11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DAB8C6C8-EE49-ECE5-5F82-BCF8211F8D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5075F2AD-2A1E-F458-E2FB-4FFB1EB3FAFC}"/>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EC9481E0-11CB-C370-7745-41639A20B7A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pic>
        <p:nvPicPr>
          <p:cNvPr id="250" name="Google Shape;250;p16"/>
          <p:cNvPicPr preferRelativeResize="0"/>
          <p:nvPr/>
        </p:nvPicPr>
        <p:blipFill rotWithShape="1">
          <a:blip r:embed="rId4">
            <a:alphaModFix/>
          </a:blip>
          <a:srcRect/>
          <a:stretch/>
        </p:blipFill>
        <p:spPr>
          <a:xfrm>
            <a:off x="545284" y="994678"/>
            <a:ext cx="8296712" cy="5288096"/>
          </a:xfrm>
          <a:prstGeom prst="rect">
            <a:avLst/>
          </a:prstGeom>
          <a:noFill/>
          <a:ln>
            <a:noFill/>
          </a:ln>
        </p:spPr>
      </p:pic>
      <p:pic>
        <p:nvPicPr>
          <p:cNvPr id="6" name="Imagen 5">
            <a:extLst>
              <a:ext uri="{FF2B5EF4-FFF2-40B4-BE49-F238E27FC236}">
                <a16:creationId xmlns:a16="http://schemas.microsoft.com/office/drawing/2014/main" id="{45DC1455-FC67-3203-8A7E-000948080C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7" name="Imagen 6">
            <a:extLst>
              <a:ext uri="{FF2B5EF4-FFF2-40B4-BE49-F238E27FC236}">
                <a16:creationId xmlns:a16="http://schemas.microsoft.com/office/drawing/2014/main" id="{676A1B20-796B-FC37-B8A3-E8DA631977A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8" name="Elipse 7">
            <a:extLst>
              <a:ext uri="{FF2B5EF4-FFF2-40B4-BE49-F238E27FC236}">
                <a16:creationId xmlns:a16="http://schemas.microsoft.com/office/drawing/2014/main" id="{D4B5719E-790E-D679-335F-3EE3F46BBD6F}"/>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A420880C-87D1-5ECF-BF7A-8B7BAC2B384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sp>
        <p:nvSpPr>
          <p:cNvPr id="271" name="Google Shape;271;p18"/>
          <p:cNvSpPr txBox="1"/>
          <p:nvPr/>
        </p:nvSpPr>
        <p:spPr>
          <a:xfrm>
            <a:off x="624980" y="1479944"/>
            <a:ext cx="5490594" cy="480131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Es accidente de Trabajo todo suceso repentino que sobrevenga por causa o con ocasión del Trabajo, y que produzca en el trabajador una lesión orgánica, una perturbación funcional o psiquiátrica, una invalidez o la muerte.</a:t>
            </a:r>
            <a:endParaRPr/>
          </a:p>
          <a:p>
            <a:pPr marL="0" marR="0" lvl="0" indent="0" algn="just" rtl="0">
              <a:spcBef>
                <a:spcPts val="0"/>
              </a:spcBef>
              <a:spcAft>
                <a:spcPts val="0"/>
              </a:spcAft>
              <a:buNone/>
            </a:pPr>
            <a:endParaRPr sz="180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Es también AT aquel que se produce durante la ejecución de órdenes del empleador, o contratante durante la ejecución de una labor bajo su autoridad, aún fuera del lugar y horas de Trabajo.</a:t>
            </a:r>
            <a:endParaRPr/>
          </a:p>
          <a:p>
            <a:pPr marL="0" marR="0" lvl="0" indent="0" algn="just" rtl="0">
              <a:spcBef>
                <a:spcPts val="0"/>
              </a:spcBef>
              <a:spcAft>
                <a:spcPts val="0"/>
              </a:spcAft>
              <a:buNone/>
            </a:pPr>
            <a:endParaRPr sz="1800">
              <a:solidFill>
                <a:srgbClr val="123258"/>
              </a:solidFill>
              <a:latin typeface="Arial"/>
              <a:ea typeface="Arial"/>
              <a:cs typeface="Arial"/>
              <a:sym typeface="Arial"/>
            </a:endParaRPr>
          </a:p>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Igualmente se considera AT el que se produzca durante el traslado de los trabajadores o contratistas desde su residencia a los lugares de Trabajo o viceversa, cuando el transporte lo suministre el empleador.</a:t>
            </a:r>
            <a:endParaRPr sz="1800">
              <a:solidFill>
                <a:srgbClr val="123258"/>
              </a:solidFill>
              <a:latin typeface="Arial"/>
              <a:ea typeface="Arial"/>
              <a:cs typeface="Arial"/>
              <a:sym typeface="Arial"/>
            </a:endParaRPr>
          </a:p>
        </p:txBody>
      </p:sp>
      <p:sp>
        <p:nvSpPr>
          <p:cNvPr id="272" name="Google Shape;272;p18"/>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ACCIDENTE DE TRABAJO</a:t>
            </a:r>
            <a:endParaRPr/>
          </a:p>
        </p:txBody>
      </p:sp>
      <p:pic>
        <p:nvPicPr>
          <p:cNvPr id="273" name="Google Shape;273;p18"/>
          <p:cNvPicPr preferRelativeResize="0"/>
          <p:nvPr/>
        </p:nvPicPr>
        <p:blipFill rotWithShape="1">
          <a:blip r:embed="rId4">
            <a:alphaModFix/>
          </a:blip>
          <a:srcRect/>
          <a:stretch/>
        </p:blipFill>
        <p:spPr>
          <a:xfrm>
            <a:off x="6249798" y="1627464"/>
            <a:ext cx="2785717" cy="4653794"/>
          </a:xfrm>
          <a:prstGeom prst="rect">
            <a:avLst/>
          </a:prstGeom>
          <a:noFill/>
          <a:ln>
            <a:noFill/>
          </a:ln>
        </p:spPr>
      </p:pic>
      <p:pic>
        <p:nvPicPr>
          <p:cNvPr id="8" name="Imagen 7">
            <a:extLst>
              <a:ext uri="{FF2B5EF4-FFF2-40B4-BE49-F238E27FC236}">
                <a16:creationId xmlns:a16="http://schemas.microsoft.com/office/drawing/2014/main" id="{7FFFCF60-6288-A16A-4928-1B077D1EB0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73C1EC06-C235-EB42-F897-25EF1372787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B07CBE33-F8A1-A0D8-72C6-84925000577F}"/>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C9E2DDFD-472C-8A5B-10B2-7DDFD8231C0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81" name="Google Shape;281;p19"/>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dirty="0">
                <a:solidFill>
                  <a:srgbClr val="123258"/>
                </a:solidFill>
                <a:latin typeface="Arial"/>
                <a:ea typeface="Arial"/>
                <a:cs typeface="Arial"/>
                <a:sym typeface="Arial"/>
              </a:rPr>
              <a:t>FACTORES ASOCIADOS AT</a:t>
            </a:r>
            <a:endParaRPr dirty="0"/>
          </a:p>
        </p:txBody>
      </p:sp>
      <p:pic>
        <p:nvPicPr>
          <p:cNvPr id="282" name="Google Shape;282;p19"/>
          <p:cNvPicPr preferRelativeResize="0"/>
          <p:nvPr/>
        </p:nvPicPr>
        <p:blipFill rotWithShape="1">
          <a:blip r:embed="rId4">
            <a:alphaModFix/>
          </a:blip>
          <a:srcRect t="3092" b="2057"/>
          <a:stretch/>
        </p:blipFill>
        <p:spPr>
          <a:xfrm>
            <a:off x="671119" y="1812021"/>
            <a:ext cx="8101406" cy="3867325"/>
          </a:xfrm>
          <a:prstGeom prst="rect">
            <a:avLst/>
          </a:prstGeom>
          <a:noFill/>
          <a:ln>
            <a:noFill/>
          </a:ln>
        </p:spPr>
      </p:pic>
      <p:pic>
        <p:nvPicPr>
          <p:cNvPr id="7" name="Imagen 6">
            <a:extLst>
              <a:ext uri="{FF2B5EF4-FFF2-40B4-BE49-F238E27FC236}">
                <a16:creationId xmlns:a16="http://schemas.microsoft.com/office/drawing/2014/main" id="{9B2D194D-99A1-2295-54BF-CA83A94FDD4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8" name="Imagen 7">
            <a:extLst>
              <a:ext uri="{FF2B5EF4-FFF2-40B4-BE49-F238E27FC236}">
                <a16:creationId xmlns:a16="http://schemas.microsoft.com/office/drawing/2014/main" id="{5086CD16-C99C-383B-0894-FC9F05FA79D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9" name="Elipse 8">
            <a:extLst>
              <a:ext uri="{FF2B5EF4-FFF2-40B4-BE49-F238E27FC236}">
                <a16:creationId xmlns:a16="http://schemas.microsoft.com/office/drawing/2014/main" id="{095588A3-2B82-BD25-6C1E-5A4CA8BF64F0}"/>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08A24A6A-867E-7ACD-5B5C-7F59FA94EC4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90" name="Google Shape;290;p20"/>
          <p:cNvSpPr txBox="1"/>
          <p:nvPr/>
        </p:nvSpPr>
        <p:spPr>
          <a:xfrm>
            <a:off x="811635" y="1547056"/>
            <a:ext cx="7520730"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Es enfermedad laboral la contraída como resultado de la exposición a factores de riesgo inherentes a la  actividad laboral o del medio en el que el trabajador se ha visto obligado a trabajar. . Art. 4 Ley 1562 de 2012</a:t>
            </a:r>
            <a:endParaRPr sz="1800">
              <a:solidFill>
                <a:srgbClr val="123258"/>
              </a:solidFill>
              <a:latin typeface="Arial"/>
              <a:ea typeface="Arial"/>
              <a:cs typeface="Arial"/>
              <a:sym typeface="Arial"/>
            </a:endParaRPr>
          </a:p>
        </p:txBody>
      </p:sp>
      <p:sp>
        <p:nvSpPr>
          <p:cNvPr id="291" name="Google Shape;291;p20"/>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ENFERMEDAD LABORAL</a:t>
            </a:r>
            <a:endParaRPr/>
          </a:p>
        </p:txBody>
      </p:sp>
      <p:pic>
        <p:nvPicPr>
          <p:cNvPr id="292" name="Google Shape;292;p20"/>
          <p:cNvPicPr preferRelativeResize="0"/>
          <p:nvPr/>
        </p:nvPicPr>
        <p:blipFill rotWithShape="1">
          <a:blip r:embed="rId4">
            <a:alphaModFix/>
          </a:blip>
          <a:srcRect/>
          <a:stretch/>
        </p:blipFill>
        <p:spPr>
          <a:xfrm>
            <a:off x="2756006" y="2571216"/>
            <a:ext cx="4053625" cy="4053625"/>
          </a:xfrm>
          <a:prstGeom prst="rect">
            <a:avLst/>
          </a:prstGeom>
          <a:ln>
            <a:noFill/>
          </a:ln>
          <a:effectLst>
            <a:softEdge rad="112500"/>
          </a:effectLst>
        </p:spPr>
      </p:pic>
      <p:pic>
        <p:nvPicPr>
          <p:cNvPr id="8" name="Imagen 7">
            <a:extLst>
              <a:ext uri="{FF2B5EF4-FFF2-40B4-BE49-F238E27FC236}">
                <a16:creationId xmlns:a16="http://schemas.microsoft.com/office/drawing/2014/main" id="{F8FB3291-74CC-5482-A309-F20D44B0B11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F1555E61-90FB-4C98-9447-599B923EAD3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BF43D425-422B-2724-3452-2F95A4841BC5}"/>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3ECE09B5-D7ED-B19C-0B26-6F17EC40655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5"/>
        <p:cNvGrpSpPr/>
        <p:nvPr/>
      </p:nvGrpSpPr>
      <p:grpSpPr>
        <a:xfrm>
          <a:off x="0" y="0"/>
          <a:ext cx="0" cy="0"/>
          <a:chOff x="0" y="0"/>
          <a:chExt cx="0" cy="0"/>
        </a:xfrm>
      </p:grpSpPr>
      <p:sp>
        <p:nvSpPr>
          <p:cNvPr id="309" name="Google Shape;309;p22"/>
          <p:cNvSpPr txBox="1">
            <a:spLocks noGrp="1"/>
          </p:cNvSpPr>
          <p:nvPr>
            <p:ph type="title"/>
          </p:nvPr>
        </p:nvSpPr>
        <p:spPr>
          <a:xfrm>
            <a:off x="1940139" y="556430"/>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dirty="0">
                <a:solidFill>
                  <a:srgbClr val="123258"/>
                </a:solidFill>
                <a:latin typeface="Arial"/>
                <a:ea typeface="Arial"/>
                <a:cs typeface="Arial"/>
                <a:sym typeface="Arial"/>
              </a:rPr>
              <a:t>CATEGORIAS DE  E.L</a:t>
            </a:r>
            <a:endParaRPr dirty="0"/>
          </a:p>
        </p:txBody>
      </p:sp>
      <p:pic>
        <p:nvPicPr>
          <p:cNvPr id="310" name="Google Shape;310;p22"/>
          <p:cNvPicPr preferRelativeResize="0"/>
          <p:nvPr/>
        </p:nvPicPr>
        <p:blipFill rotWithShape="1">
          <a:blip r:embed="rId4">
            <a:alphaModFix/>
          </a:blip>
          <a:srcRect/>
          <a:stretch/>
        </p:blipFill>
        <p:spPr>
          <a:xfrm>
            <a:off x="461395" y="1573530"/>
            <a:ext cx="8481269" cy="4633728"/>
          </a:xfrm>
          <a:prstGeom prst="rect">
            <a:avLst/>
          </a:prstGeom>
          <a:noFill/>
          <a:ln>
            <a:noFill/>
          </a:ln>
        </p:spPr>
      </p:pic>
      <p:pic>
        <p:nvPicPr>
          <p:cNvPr id="7" name="Imagen 6">
            <a:extLst>
              <a:ext uri="{FF2B5EF4-FFF2-40B4-BE49-F238E27FC236}">
                <a16:creationId xmlns:a16="http://schemas.microsoft.com/office/drawing/2014/main" id="{44AC0F9B-4954-E465-95F3-113D4933199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8" name="Imagen 7">
            <a:extLst>
              <a:ext uri="{FF2B5EF4-FFF2-40B4-BE49-F238E27FC236}">
                <a16:creationId xmlns:a16="http://schemas.microsoft.com/office/drawing/2014/main" id="{6B1A99E7-DD4F-32E5-A51F-DA4773606A0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9" name="Elipse 8">
            <a:extLst>
              <a:ext uri="{FF2B5EF4-FFF2-40B4-BE49-F238E27FC236}">
                <a16:creationId xmlns:a16="http://schemas.microsoft.com/office/drawing/2014/main" id="{BACD8B4B-D406-F68F-C95F-CE985FBC0973}"/>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1658A258-6B41-F7C5-B035-C50F33BD20C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4"/>
        <p:cNvGrpSpPr/>
        <p:nvPr/>
      </p:nvGrpSpPr>
      <p:grpSpPr>
        <a:xfrm>
          <a:off x="0" y="0"/>
          <a:ext cx="0" cy="0"/>
          <a:chOff x="0" y="0"/>
          <a:chExt cx="0" cy="0"/>
        </a:xfrm>
      </p:grpSpPr>
      <p:sp>
        <p:nvSpPr>
          <p:cNvPr id="318" name="Google Shape;318;p23"/>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CATEGORIAS DE  E.L</a:t>
            </a:r>
            <a:endParaRPr/>
          </a:p>
        </p:txBody>
      </p:sp>
      <p:pic>
        <p:nvPicPr>
          <p:cNvPr id="319" name="Google Shape;319;p23"/>
          <p:cNvPicPr preferRelativeResize="0"/>
          <p:nvPr/>
        </p:nvPicPr>
        <p:blipFill rotWithShape="1">
          <a:blip r:embed="rId4">
            <a:alphaModFix/>
          </a:blip>
          <a:srcRect/>
          <a:stretch/>
        </p:blipFill>
        <p:spPr>
          <a:xfrm>
            <a:off x="226503" y="1637950"/>
            <a:ext cx="8833607" cy="4572000"/>
          </a:xfrm>
          <a:prstGeom prst="rect">
            <a:avLst/>
          </a:prstGeom>
          <a:noFill/>
          <a:ln>
            <a:noFill/>
          </a:ln>
        </p:spPr>
      </p:pic>
      <p:pic>
        <p:nvPicPr>
          <p:cNvPr id="7" name="Imagen 6">
            <a:extLst>
              <a:ext uri="{FF2B5EF4-FFF2-40B4-BE49-F238E27FC236}">
                <a16:creationId xmlns:a16="http://schemas.microsoft.com/office/drawing/2014/main" id="{D30C39B8-F7FB-DC06-089D-7ACE7B886CD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8" name="Imagen 7">
            <a:extLst>
              <a:ext uri="{FF2B5EF4-FFF2-40B4-BE49-F238E27FC236}">
                <a16:creationId xmlns:a16="http://schemas.microsoft.com/office/drawing/2014/main" id="{C86CEFBB-419D-0672-EA86-7EACC424890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9" name="Elipse 8">
            <a:extLst>
              <a:ext uri="{FF2B5EF4-FFF2-40B4-BE49-F238E27FC236}">
                <a16:creationId xmlns:a16="http://schemas.microsoft.com/office/drawing/2014/main" id="{D2E30734-35F7-819D-D291-1A07B58FBBB7}"/>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1BB01407-C961-85C9-BCED-7AA6A0F9D8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3"/>
        <p:cNvGrpSpPr/>
        <p:nvPr/>
      </p:nvGrpSpPr>
      <p:grpSpPr>
        <a:xfrm>
          <a:off x="0" y="0"/>
          <a:ext cx="0" cy="0"/>
          <a:chOff x="0" y="0"/>
          <a:chExt cx="0" cy="0"/>
        </a:xfrm>
      </p:grpSpPr>
      <p:sp>
        <p:nvSpPr>
          <p:cNvPr id="327" name="Google Shape;327;p24"/>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RESPONSABLES DE  E.L</a:t>
            </a:r>
            <a:endParaRPr/>
          </a:p>
        </p:txBody>
      </p:sp>
      <p:sp>
        <p:nvSpPr>
          <p:cNvPr id="328" name="Google Shape;328;p24"/>
          <p:cNvSpPr txBox="1"/>
          <p:nvPr/>
        </p:nvSpPr>
        <p:spPr>
          <a:xfrm>
            <a:off x="947823" y="1112619"/>
            <a:ext cx="7180976" cy="3139321"/>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23258"/>
              </a:buClr>
              <a:buSzPts val="1800"/>
              <a:buFont typeface="Arial"/>
              <a:buChar char="•"/>
            </a:pPr>
            <a:r>
              <a:rPr lang="es-ES" sz="1800">
                <a:solidFill>
                  <a:srgbClr val="123258"/>
                </a:solidFill>
                <a:latin typeface="Arial"/>
                <a:ea typeface="Arial"/>
                <a:cs typeface="Arial"/>
                <a:sym typeface="Arial"/>
              </a:rPr>
              <a:t>Las entidades de seguridad social y los integrantes de las Juntas Regionales y Nacionales de Invalidez y los profesionales que califiquen, serán responsables solidariamente por los dictámenes que produzcan perjuicios a los afiliados o a los Administradores del Sistema de Seguridad Social Integral, cuando este hecho esté plenamente probado. Es obligación de los diferentes actores de los Sistemas de Seguridad Social en Salud y Riesgos Laborales la entrega oportuna de la información requerida y de la cual se disponga para fundamentar la calificación del origen, entre las entidades competentes para calificar al trabajador. Parágrafo 2º. Art. 16 Ley 1562 de 2012 </a:t>
            </a:r>
            <a:endParaRPr sz="1800">
              <a:solidFill>
                <a:srgbClr val="123258"/>
              </a:solidFill>
              <a:latin typeface="Arial"/>
              <a:ea typeface="Arial"/>
              <a:cs typeface="Arial"/>
              <a:sym typeface="Arial"/>
            </a:endParaRPr>
          </a:p>
        </p:txBody>
      </p:sp>
      <p:sp>
        <p:nvSpPr>
          <p:cNvPr id="329" name="Google Shape;329;p24"/>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pic>
        <p:nvPicPr>
          <p:cNvPr id="330" name="Google Shape;330;p24" descr="Las enfermedades profesionales son la epidemia silenciosa"/>
          <p:cNvPicPr preferRelativeResize="0"/>
          <p:nvPr/>
        </p:nvPicPr>
        <p:blipFill rotWithShape="1">
          <a:blip r:embed="rId4">
            <a:alphaModFix/>
          </a:blip>
          <a:srcRect/>
          <a:stretch/>
        </p:blipFill>
        <p:spPr>
          <a:xfrm>
            <a:off x="1514213" y="4191421"/>
            <a:ext cx="6096000" cy="2431662"/>
          </a:xfrm>
          <a:prstGeom prst="rect">
            <a:avLst/>
          </a:prstGeom>
          <a:noFill/>
          <a:ln>
            <a:noFill/>
          </a:ln>
        </p:spPr>
      </p:pic>
      <p:pic>
        <p:nvPicPr>
          <p:cNvPr id="9" name="Imagen 8">
            <a:extLst>
              <a:ext uri="{FF2B5EF4-FFF2-40B4-BE49-F238E27FC236}">
                <a16:creationId xmlns:a16="http://schemas.microsoft.com/office/drawing/2014/main" id="{A4607225-B60C-10E6-F64B-D58F59EF424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F20C8EE4-8FEE-443C-DC1F-003651814D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40781E0B-C8DA-86C8-FA3D-8BFBE69DB92D}"/>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C8D7BEC0-858A-043A-7350-671E51A67C1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
        <p:cNvGrpSpPr/>
        <p:nvPr/>
      </p:nvGrpSpPr>
      <p:grpSpPr>
        <a:xfrm>
          <a:off x="0" y="0"/>
          <a:ext cx="0" cy="0"/>
          <a:chOff x="0" y="0"/>
          <a:chExt cx="0" cy="0"/>
        </a:xfrm>
      </p:grpSpPr>
      <p:pic>
        <p:nvPicPr>
          <p:cNvPr id="335" name="Google Shape;335;p25"/>
          <p:cNvPicPr preferRelativeResize="0"/>
          <p:nvPr/>
        </p:nvPicPr>
        <p:blipFill rotWithShape="1">
          <a:blip r:embed="rId4">
            <a:alphaModFix/>
          </a:blip>
          <a:srcRect r="5127"/>
          <a:stretch/>
        </p:blipFill>
        <p:spPr>
          <a:xfrm>
            <a:off x="611882" y="1173679"/>
            <a:ext cx="8103765" cy="5445678"/>
          </a:xfrm>
          <a:prstGeom prst="rect">
            <a:avLst/>
          </a:prstGeom>
          <a:noFill/>
          <a:ln>
            <a:noFill/>
          </a:ln>
        </p:spPr>
      </p:pic>
      <p:sp>
        <p:nvSpPr>
          <p:cNvPr id="339" name="Google Shape;339;p25"/>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pic>
        <p:nvPicPr>
          <p:cNvPr id="7" name="Imagen 6">
            <a:extLst>
              <a:ext uri="{FF2B5EF4-FFF2-40B4-BE49-F238E27FC236}">
                <a16:creationId xmlns:a16="http://schemas.microsoft.com/office/drawing/2014/main" id="{F880DCAB-CF4F-D30E-6177-5B2AC3D6863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8" name="Imagen 7">
            <a:extLst>
              <a:ext uri="{FF2B5EF4-FFF2-40B4-BE49-F238E27FC236}">
                <a16:creationId xmlns:a16="http://schemas.microsoft.com/office/drawing/2014/main" id="{4B150194-3ADB-22C5-090B-F31B62C6B4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9" name="Elipse 8">
            <a:extLst>
              <a:ext uri="{FF2B5EF4-FFF2-40B4-BE49-F238E27FC236}">
                <a16:creationId xmlns:a16="http://schemas.microsoft.com/office/drawing/2014/main" id="{0F02CF05-BB66-2112-516B-46669F7E572D}"/>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1BC4D365-134F-1E34-C5AC-CDC7BFC9474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
        <p:cNvGrpSpPr/>
        <p:nvPr/>
      </p:nvGrpSpPr>
      <p:grpSpPr>
        <a:xfrm>
          <a:off x="0" y="0"/>
          <a:ext cx="0" cy="0"/>
          <a:chOff x="0" y="0"/>
          <a:chExt cx="0" cy="0"/>
        </a:xfrm>
      </p:grpSpPr>
      <p:sp>
        <p:nvSpPr>
          <p:cNvPr id="347" name="Google Shape;347;p26"/>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348" name="Google Shape;348;p26"/>
          <p:cNvSpPr txBox="1"/>
          <p:nvPr/>
        </p:nvSpPr>
        <p:spPr>
          <a:xfrm>
            <a:off x="586293" y="1230471"/>
            <a:ext cx="8070209" cy="3554819"/>
          </a:xfrm>
          <a:prstGeom prst="rect">
            <a:avLst/>
          </a:prstGeom>
          <a:noFill/>
          <a:ln>
            <a:noFill/>
          </a:ln>
        </p:spPr>
        <p:txBody>
          <a:bodyPr spcFirstLastPara="1" wrap="square" lIns="91425" tIns="45700" rIns="91425" bIns="45700" anchor="t" anchorCtr="0">
            <a:spAutoFit/>
          </a:bodyPr>
          <a:lstStyle/>
          <a:p>
            <a:pPr marL="527050" marR="7620" lvl="0" indent="-514350" algn="just" rtl="0">
              <a:spcBef>
                <a:spcPts val="0"/>
              </a:spcBef>
              <a:spcAft>
                <a:spcPts val="0"/>
              </a:spcAft>
              <a:buClr>
                <a:srgbClr val="123258"/>
              </a:buClr>
              <a:buSzPts val="2000"/>
              <a:buFont typeface="Arial"/>
              <a:buAutoNum type="romanUcPeriod"/>
            </a:pPr>
            <a:r>
              <a:rPr lang="es-ES" sz="2000">
                <a:solidFill>
                  <a:srgbClr val="123258"/>
                </a:solidFill>
                <a:latin typeface="Arial"/>
                <a:ea typeface="Arial"/>
                <a:cs typeface="Arial"/>
                <a:sym typeface="Arial"/>
              </a:rPr>
              <a:t>Fomento de la transversalidad de la seguridad y la salud en el trabajo en el conjunto de políticas públicas.</a:t>
            </a:r>
            <a:endParaRPr/>
          </a:p>
          <a:p>
            <a:pPr marL="12700" marR="7620" lvl="0" indent="0" algn="just" rtl="0">
              <a:spcBef>
                <a:spcPts val="100"/>
              </a:spcBef>
              <a:spcAft>
                <a:spcPts val="0"/>
              </a:spcAft>
              <a:buNone/>
            </a:pPr>
            <a:endParaRPr sz="2000">
              <a:solidFill>
                <a:srgbClr val="123258"/>
              </a:solidFill>
              <a:latin typeface="Arial"/>
              <a:ea typeface="Arial"/>
              <a:cs typeface="Arial"/>
              <a:sym typeface="Arial"/>
            </a:endParaRPr>
          </a:p>
          <a:p>
            <a:pPr marL="12700" marR="7620" lvl="0" indent="0" algn="just" rtl="0">
              <a:spcBef>
                <a:spcPts val="100"/>
              </a:spcBef>
              <a:spcAft>
                <a:spcPts val="0"/>
              </a:spcAft>
              <a:buNone/>
            </a:pPr>
            <a:r>
              <a:rPr lang="es-ES" sz="2000">
                <a:solidFill>
                  <a:srgbClr val="123258"/>
                </a:solidFill>
                <a:latin typeface="Arial"/>
                <a:ea typeface="Arial"/>
                <a:cs typeface="Arial"/>
                <a:sym typeface="Arial"/>
              </a:rPr>
              <a:t> II. Fortalecimiento institucional de la seguridad y la salud en el trabajo.</a:t>
            </a:r>
            <a:endParaRPr/>
          </a:p>
          <a:p>
            <a:pPr marL="12700" marR="7620" lvl="0" indent="0" algn="just" rtl="0">
              <a:spcBef>
                <a:spcPts val="100"/>
              </a:spcBef>
              <a:spcAft>
                <a:spcPts val="0"/>
              </a:spcAft>
              <a:buNone/>
            </a:pPr>
            <a:endParaRPr sz="2000">
              <a:solidFill>
                <a:srgbClr val="123258"/>
              </a:solidFill>
              <a:latin typeface="Arial"/>
              <a:ea typeface="Arial"/>
              <a:cs typeface="Arial"/>
              <a:sym typeface="Arial"/>
            </a:endParaRPr>
          </a:p>
          <a:p>
            <a:pPr marL="12700" marR="7620" lvl="0" indent="0" algn="just" rtl="0">
              <a:spcBef>
                <a:spcPts val="100"/>
              </a:spcBef>
              <a:spcAft>
                <a:spcPts val="0"/>
              </a:spcAft>
              <a:buNone/>
            </a:pPr>
            <a:r>
              <a:rPr lang="es-ES" sz="2000">
                <a:solidFill>
                  <a:srgbClr val="123258"/>
                </a:solidFill>
                <a:latin typeface="Arial"/>
                <a:ea typeface="Arial"/>
                <a:cs typeface="Arial"/>
                <a:sym typeface="Arial"/>
              </a:rPr>
              <a:t>III. Fortalecimiento de la promoción de la seguridad y la salud de los trabajadores y la prevención de los riesgos laborales.</a:t>
            </a:r>
            <a:endParaRPr/>
          </a:p>
          <a:p>
            <a:pPr marL="12700" marR="7620" lvl="0" indent="0" algn="just" rtl="0">
              <a:spcBef>
                <a:spcPts val="100"/>
              </a:spcBef>
              <a:spcAft>
                <a:spcPts val="0"/>
              </a:spcAft>
              <a:buNone/>
            </a:pPr>
            <a:endParaRPr sz="2000">
              <a:solidFill>
                <a:srgbClr val="123258"/>
              </a:solidFill>
              <a:latin typeface="Arial"/>
              <a:ea typeface="Arial"/>
              <a:cs typeface="Arial"/>
              <a:sym typeface="Arial"/>
            </a:endParaRPr>
          </a:p>
          <a:p>
            <a:pPr marL="12700" marR="7620" lvl="0" indent="0" algn="just" rtl="0">
              <a:spcBef>
                <a:spcPts val="100"/>
              </a:spcBef>
              <a:spcAft>
                <a:spcPts val="0"/>
              </a:spcAft>
              <a:buNone/>
            </a:pPr>
            <a:r>
              <a:rPr lang="es-ES" sz="2000">
                <a:solidFill>
                  <a:srgbClr val="123258"/>
                </a:solidFill>
                <a:latin typeface="Arial"/>
                <a:ea typeface="Arial"/>
                <a:cs typeface="Arial"/>
                <a:sym typeface="Arial"/>
              </a:rPr>
              <a:t>IV. Optimización del reconocimiento de prestaciones al trabajador en el sistema general de riesgos laborales. Resolución 06045 de 2014.</a:t>
            </a:r>
            <a:endParaRPr sz="2000">
              <a:solidFill>
                <a:srgbClr val="123258"/>
              </a:solidFill>
              <a:latin typeface="Arial"/>
              <a:ea typeface="Arial"/>
              <a:cs typeface="Arial"/>
              <a:sym typeface="Arial"/>
            </a:endParaRPr>
          </a:p>
        </p:txBody>
      </p:sp>
      <p:sp>
        <p:nvSpPr>
          <p:cNvPr id="349" name="Google Shape;349;p26"/>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PLAN NACIONAL EN SST </a:t>
            </a:r>
            <a:endParaRPr/>
          </a:p>
        </p:txBody>
      </p:sp>
      <p:pic>
        <p:nvPicPr>
          <p:cNvPr id="8" name="Imagen 7">
            <a:extLst>
              <a:ext uri="{FF2B5EF4-FFF2-40B4-BE49-F238E27FC236}">
                <a16:creationId xmlns:a16="http://schemas.microsoft.com/office/drawing/2014/main" id="{73B09214-9A04-5E4B-BE9D-A7722DFB73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A405DC98-53F2-B5BB-8E6F-2FE6D6696BD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D32BB0EE-6B45-A1AF-5E2D-8CE542587E15}"/>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6AAADED2-D86C-D408-24DC-736C76A7D69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A391FCCF-CCD8-F05D-0931-65C48C6A740C}"/>
              </a:ext>
            </a:extLst>
          </p:cNvPr>
          <p:cNvPicPr>
            <a:picLocks noChangeAspect="1"/>
          </p:cNvPicPr>
          <p:nvPr/>
        </p:nvPicPr>
        <p:blipFill>
          <a:blip r:embed="rId2"/>
          <a:stretch>
            <a:fillRect/>
          </a:stretch>
        </p:blipFill>
        <p:spPr>
          <a:xfrm>
            <a:off x="559293" y="0"/>
            <a:ext cx="8318377" cy="6858000"/>
          </a:xfrm>
          <a:prstGeom prst="rect">
            <a:avLst/>
          </a:prstGeom>
        </p:spPr>
      </p:pic>
    </p:spTree>
    <p:extLst>
      <p:ext uri="{BB962C8B-B14F-4D97-AF65-F5344CB8AC3E}">
        <p14:creationId xmlns:p14="http://schemas.microsoft.com/office/powerpoint/2010/main" val="388999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
        <p:cNvGrpSpPr/>
        <p:nvPr/>
      </p:nvGrpSpPr>
      <p:grpSpPr>
        <a:xfrm>
          <a:off x="0" y="0"/>
          <a:ext cx="0" cy="0"/>
          <a:chOff x="0" y="0"/>
          <a:chExt cx="0" cy="0"/>
        </a:xfrm>
      </p:grpSpPr>
      <p:sp>
        <p:nvSpPr>
          <p:cNvPr id="357" name="Google Shape;357;p27"/>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358" name="Google Shape;358;p27"/>
          <p:cNvSpPr txBox="1"/>
          <p:nvPr/>
        </p:nvSpPr>
        <p:spPr>
          <a:xfrm>
            <a:off x="536895" y="1571524"/>
            <a:ext cx="8070209" cy="2554545"/>
          </a:xfrm>
          <a:prstGeom prst="rect">
            <a:avLst/>
          </a:prstGeom>
          <a:noFill/>
          <a:ln>
            <a:noFill/>
          </a:ln>
        </p:spPr>
        <p:txBody>
          <a:bodyPr spcFirstLastPara="1" wrap="square" lIns="91425" tIns="45700" rIns="91425" bIns="45700" anchor="t" anchorCtr="0">
            <a:spAutoFit/>
          </a:bodyPr>
          <a:lstStyle/>
          <a:p>
            <a:pPr marL="12700" marR="7620" lvl="0" indent="0" algn="just" rtl="0">
              <a:spcBef>
                <a:spcPts val="0"/>
              </a:spcBef>
              <a:spcAft>
                <a:spcPts val="0"/>
              </a:spcAft>
              <a:buClr>
                <a:srgbClr val="123258"/>
              </a:buClr>
              <a:buSzPts val="2000"/>
              <a:buFont typeface="Arial"/>
              <a:buNone/>
            </a:pPr>
            <a:r>
              <a:rPr lang="es-ES" sz="2000">
                <a:solidFill>
                  <a:srgbClr val="123258"/>
                </a:solidFill>
                <a:latin typeface="Arial"/>
                <a:ea typeface="Arial"/>
                <a:cs typeface="Arial"/>
                <a:sym typeface="Arial"/>
              </a:rPr>
              <a:t>La Seguridad y Salud' en el Trabajo -SST es la disciplina que trata de la prevención de las lesiones y enfermedades causadas por las condiciones de trabajo, y de la protección y promoción de la salud de los trabajadores. Tiene por objeto mejorar las condiciones y el medio ambiente de trabajo, así como la salud en el trabajo, que conlleva la promoción y el mantenimiento del bienestar físico, mental y social de los trabajadores en todas las ocupaciones. Art. 2.2.4.6.3 DURST 1072 de 2015 </a:t>
            </a:r>
            <a:endParaRPr sz="2000">
              <a:solidFill>
                <a:srgbClr val="123258"/>
              </a:solidFill>
              <a:latin typeface="Arial"/>
              <a:ea typeface="Arial"/>
              <a:cs typeface="Arial"/>
              <a:sym typeface="Arial"/>
            </a:endParaRPr>
          </a:p>
        </p:txBody>
      </p:sp>
      <p:sp>
        <p:nvSpPr>
          <p:cNvPr id="359" name="Google Shape;359;p27"/>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¿QUE ES SST ?</a:t>
            </a:r>
            <a:endParaRPr/>
          </a:p>
        </p:txBody>
      </p:sp>
      <p:pic>
        <p:nvPicPr>
          <p:cNvPr id="360" name="Google Shape;360;p27"/>
          <p:cNvPicPr preferRelativeResize="0"/>
          <p:nvPr/>
        </p:nvPicPr>
        <p:blipFill rotWithShape="1">
          <a:blip r:embed="rId4">
            <a:alphaModFix/>
          </a:blip>
          <a:srcRect b="3294"/>
          <a:stretch/>
        </p:blipFill>
        <p:spPr>
          <a:xfrm>
            <a:off x="733424" y="4188180"/>
            <a:ext cx="7677150" cy="2312272"/>
          </a:xfrm>
          <a:prstGeom prst="rect">
            <a:avLst/>
          </a:prstGeom>
          <a:noFill/>
          <a:ln>
            <a:noFill/>
          </a:ln>
        </p:spPr>
      </p:pic>
      <p:pic>
        <p:nvPicPr>
          <p:cNvPr id="9" name="Imagen 8">
            <a:extLst>
              <a:ext uri="{FF2B5EF4-FFF2-40B4-BE49-F238E27FC236}">
                <a16:creationId xmlns:a16="http://schemas.microsoft.com/office/drawing/2014/main" id="{75936ED4-88B1-A5A7-CB02-DEB7A9F454B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74A61447-2ABE-9A73-6292-398D48CEDF7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390C5293-3B13-C5B0-966D-6198C55B1872}"/>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67FF1E72-CD2C-54AE-84C9-1A80A782A80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sp>
        <p:nvSpPr>
          <p:cNvPr id="368" name="Google Shape;368;p28"/>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369" name="Google Shape;369;p28"/>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SG - SST </a:t>
            </a:r>
            <a:endParaRPr/>
          </a:p>
        </p:txBody>
      </p:sp>
      <p:pic>
        <p:nvPicPr>
          <p:cNvPr id="370" name="Google Shape;370;p28"/>
          <p:cNvPicPr preferRelativeResize="0"/>
          <p:nvPr/>
        </p:nvPicPr>
        <p:blipFill rotWithShape="1">
          <a:blip r:embed="rId4">
            <a:alphaModFix/>
          </a:blip>
          <a:srcRect/>
          <a:stretch/>
        </p:blipFill>
        <p:spPr>
          <a:xfrm>
            <a:off x="125834" y="1426128"/>
            <a:ext cx="8766495" cy="5136436"/>
          </a:xfrm>
          <a:prstGeom prst="rect">
            <a:avLst/>
          </a:prstGeom>
          <a:noFill/>
          <a:ln>
            <a:noFill/>
          </a:ln>
        </p:spPr>
      </p:pic>
      <p:pic>
        <p:nvPicPr>
          <p:cNvPr id="8" name="Imagen 7">
            <a:extLst>
              <a:ext uri="{FF2B5EF4-FFF2-40B4-BE49-F238E27FC236}">
                <a16:creationId xmlns:a16="http://schemas.microsoft.com/office/drawing/2014/main" id="{0D7F69D6-A543-0CE3-FE92-EE263FC2190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3A3814FC-E2DD-4C0E-4A41-4B6D3D0E541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617F5084-7DCA-D3CD-12FF-A1E8653D2D14}"/>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48286FA9-A261-AFF8-0213-6D44FF92F6D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sp>
        <p:nvSpPr>
          <p:cNvPr id="378" name="Google Shape;378;p29"/>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379" name="Google Shape;379;p29"/>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SG - SST </a:t>
            </a:r>
            <a:endParaRPr/>
          </a:p>
        </p:txBody>
      </p:sp>
      <p:pic>
        <p:nvPicPr>
          <p:cNvPr id="380" name="Google Shape;380;p29"/>
          <p:cNvPicPr preferRelativeResize="0"/>
          <p:nvPr/>
        </p:nvPicPr>
        <p:blipFill rotWithShape="1">
          <a:blip r:embed="rId4">
            <a:alphaModFix/>
          </a:blip>
          <a:srcRect/>
          <a:stretch/>
        </p:blipFill>
        <p:spPr>
          <a:xfrm>
            <a:off x="225566" y="1316907"/>
            <a:ext cx="8791662" cy="5121434"/>
          </a:xfrm>
          <a:prstGeom prst="rect">
            <a:avLst/>
          </a:prstGeom>
          <a:noFill/>
          <a:ln>
            <a:noFill/>
          </a:ln>
        </p:spPr>
      </p:pic>
      <p:pic>
        <p:nvPicPr>
          <p:cNvPr id="8" name="Imagen 7">
            <a:extLst>
              <a:ext uri="{FF2B5EF4-FFF2-40B4-BE49-F238E27FC236}">
                <a16:creationId xmlns:a16="http://schemas.microsoft.com/office/drawing/2014/main" id="{253BD746-289B-F71F-6EAB-6BC40C37E2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12C4AA5E-C191-9248-1C83-31C793A4B0A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AC195AD4-086C-77D7-FA6A-36D4AB2B86D0}"/>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50E4D30D-F307-2F65-EE1E-85758700E3C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8" name="Google Shape;388;p30"/>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389" name="Google Shape;389;p30"/>
          <p:cNvSpPr txBox="1">
            <a:spLocks noGrp="1"/>
          </p:cNvSpPr>
          <p:nvPr>
            <p:ph type="title"/>
          </p:nvPr>
        </p:nvSpPr>
        <p:spPr>
          <a:xfrm>
            <a:off x="2224466" y="284849"/>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dirty="0">
                <a:solidFill>
                  <a:srgbClr val="123258"/>
                </a:solidFill>
                <a:latin typeface="Arial"/>
                <a:ea typeface="Arial"/>
                <a:cs typeface="Arial"/>
                <a:sym typeface="Arial"/>
              </a:rPr>
              <a:t>CICLO PHVA</a:t>
            </a:r>
            <a:endParaRPr dirty="0"/>
          </a:p>
        </p:txBody>
      </p:sp>
      <p:pic>
        <p:nvPicPr>
          <p:cNvPr id="390" name="Google Shape;390;p30"/>
          <p:cNvPicPr preferRelativeResize="0"/>
          <p:nvPr/>
        </p:nvPicPr>
        <p:blipFill rotWithShape="1">
          <a:blip r:embed="rId4">
            <a:alphaModFix/>
          </a:blip>
          <a:srcRect/>
          <a:stretch/>
        </p:blipFill>
        <p:spPr>
          <a:xfrm>
            <a:off x="0" y="877824"/>
            <a:ext cx="9144000" cy="5695327"/>
          </a:xfrm>
          <a:prstGeom prst="rect">
            <a:avLst/>
          </a:prstGeom>
          <a:ln>
            <a:noFill/>
          </a:ln>
          <a:effectLst>
            <a:softEdge rad="112500"/>
          </a:effectLst>
        </p:spPr>
      </p:pic>
      <p:pic>
        <p:nvPicPr>
          <p:cNvPr id="8" name="Imagen 7">
            <a:extLst>
              <a:ext uri="{FF2B5EF4-FFF2-40B4-BE49-F238E27FC236}">
                <a16:creationId xmlns:a16="http://schemas.microsoft.com/office/drawing/2014/main" id="{F5548AD8-56CF-FE87-1153-DEF3E02DD6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555862F7-0F6B-4498-D683-520B7794D5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1AB2EE2D-379F-F311-E24E-48BEE47CC46A}"/>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F87D1E9F-59BA-8980-CEC1-00ECEABBF1C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4"/>
        <p:cNvGrpSpPr/>
        <p:nvPr/>
      </p:nvGrpSpPr>
      <p:grpSpPr>
        <a:xfrm>
          <a:off x="0" y="0"/>
          <a:ext cx="0" cy="0"/>
          <a:chOff x="0" y="0"/>
          <a:chExt cx="0" cy="0"/>
        </a:xfrm>
      </p:grpSpPr>
      <p:sp>
        <p:nvSpPr>
          <p:cNvPr id="398" name="Google Shape;398;p31"/>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399" name="Google Shape;399;p31"/>
          <p:cNvSpPr txBox="1">
            <a:spLocks noGrp="1"/>
          </p:cNvSpPr>
          <p:nvPr>
            <p:ph type="title"/>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COMO APOYA LA ORGANIZACIÓN</a:t>
            </a:r>
            <a:endParaRPr/>
          </a:p>
        </p:txBody>
      </p:sp>
      <p:pic>
        <p:nvPicPr>
          <p:cNvPr id="400" name="Google Shape;400;p31"/>
          <p:cNvPicPr preferRelativeResize="0"/>
          <p:nvPr/>
        </p:nvPicPr>
        <p:blipFill rotWithShape="1">
          <a:blip r:embed="rId4">
            <a:alphaModFix/>
          </a:blip>
          <a:srcRect l="-305" r="61670"/>
          <a:stretch/>
        </p:blipFill>
        <p:spPr>
          <a:xfrm>
            <a:off x="528507" y="1971968"/>
            <a:ext cx="3179428" cy="3698990"/>
          </a:xfrm>
          <a:prstGeom prst="rect">
            <a:avLst/>
          </a:prstGeom>
          <a:ln>
            <a:noFill/>
          </a:ln>
          <a:effectLst>
            <a:softEdge rad="112500"/>
          </a:effectLst>
        </p:spPr>
      </p:pic>
      <p:sp>
        <p:nvSpPr>
          <p:cNvPr id="401" name="Google Shape;401;p31"/>
          <p:cNvSpPr txBox="1"/>
          <p:nvPr/>
        </p:nvSpPr>
        <p:spPr>
          <a:xfrm>
            <a:off x="3582099" y="2067129"/>
            <a:ext cx="5421630" cy="3503523"/>
          </a:xfrm>
          <a:prstGeom prst="rect">
            <a:avLst/>
          </a:prstGeom>
          <a:noFill/>
          <a:ln>
            <a:noFill/>
          </a:ln>
        </p:spPr>
        <p:txBody>
          <a:bodyPr spcFirstLastPara="1" wrap="square" lIns="91425" tIns="45700" rIns="91425" bIns="45700" anchor="t" anchorCtr="0">
            <a:spAutoFit/>
          </a:bodyPr>
          <a:lstStyle/>
          <a:p>
            <a:pPr marL="355600" marR="7620" lvl="0" indent="-342900" algn="just" rtl="0">
              <a:spcBef>
                <a:spcPts val="0"/>
              </a:spcBef>
              <a:spcAft>
                <a:spcPts val="0"/>
              </a:spcAft>
              <a:buClr>
                <a:srgbClr val="123258"/>
              </a:buClr>
              <a:buSzPts val="2000"/>
              <a:buFont typeface="Arial"/>
              <a:buChar char="•"/>
            </a:pPr>
            <a:r>
              <a:rPr lang="es-ES" sz="2000">
                <a:solidFill>
                  <a:srgbClr val="123258"/>
                </a:solidFill>
                <a:latin typeface="Arial"/>
                <a:ea typeface="Arial"/>
                <a:cs typeface="Arial"/>
                <a:sym typeface="Arial"/>
              </a:rPr>
              <a:t>El empleador o contratante debe definir los requisitos de conocimiento y práctica en seguridad y salud en el trabajo necesarios para sus trabajadores</a:t>
            </a:r>
            <a:endParaRPr/>
          </a:p>
          <a:p>
            <a:pPr marL="355600" marR="7620" lvl="0" indent="-342900" algn="just" rtl="0">
              <a:spcBef>
                <a:spcPts val="100"/>
              </a:spcBef>
              <a:spcAft>
                <a:spcPts val="0"/>
              </a:spcAft>
              <a:buClr>
                <a:srgbClr val="123258"/>
              </a:buClr>
              <a:buSzPts val="2000"/>
              <a:buFont typeface="Arial"/>
              <a:buChar char="•"/>
            </a:pPr>
            <a:r>
              <a:rPr lang="es-ES" sz="2000">
                <a:solidFill>
                  <a:srgbClr val="123258"/>
                </a:solidFill>
                <a:latin typeface="Arial"/>
                <a:ea typeface="Arial"/>
                <a:cs typeface="Arial"/>
                <a:sym typeface="Arial"/>
              </a:rPr>
              <a:t>Desarrollar un programa de capacitación que proporcione conocimiento para identificar los peligros y controlar los riesgos relacionados con el trabajo</a:t>
            </a:r>
            <a:endParaRPr/>
          </a:p>
          <a:p>
            <a:pPr marL="355600" marR="7620" lvl="0" indent="-342900" algn="just" rtl="0">
              <a:spcBef>
                <a:spcPts val="100"/>
              </a:spcBef>
              <a:spcAft>
                <a:spcPts val="0"/>
              </a:spcAft>
              <a:buClr>
                <a:srgbClr val="123258"/>
              </a:buClr>
              <a:buSzPts val="2000"/>
              <a:buFont typeface="Arial"/>
              <a:buChar char="•"/>
            </a:pPr>
            <a:r>
              <a:rPr lang="es-ES" sz="2000">
                <a:solidFill>
                  <a:srgbClr val="123258"/>
                </a:solidFill>
                <a:latin typeface="Arial"/>
                <a:ea typeface="Arial"/>
                <a:cs typeface="Arial"/>
                <a:sym typeface="Arial"/>
              </a:rPr>
              <a:t>El programa de capacitación en seguridad y salud en el trabajo –SST, debe ser revisado mínimo una (1) vez al año</a:t>
            </a:r>
            <a:endParaRPr/>
          </a:p>
        </p:txBody>
      </p:sp>
      <p:pic>
        <p:nvPicPr>
          <p:cNvPr id="9" name="Imagen 8">
            <a:extLst>
              <a:ext uri="{FF2B5EF4-FFF2-40B4-BE49-F238E27FC236}">
                <a16:creationId xmlns:a16="http://schemas.microsoft.com/office/drawing/2014/main" id="{95D3FF14-F097-F091-E80F-0D32874F3E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417C96F1-6A0B-47EF-5FC0-1781E0773CB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92384BB3-AD9C-B68D-291F-D471D77D59F1}"/>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9AF64829-2BF4-CC94-31CC-8FB82CFF8C0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9" name="Google Shape;409;p32"/>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410" name="Google Shape;410;p32"/>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CALIDAD DE VIDA LABORAL</a:t>
            </a:r>
            <a:endParaRPr/>
          </a:p>
        </p:txBody>
      </p:sp>
      <p:pic>
        <p:nvPicPr>
          <p:cNvPr id="411" name="Google Shape;411;p32" descr="Componentes predominantes de la Calidad de Vida Laboral. Fuente:... |  Download Scientific Diagram"/>
          <p:cNvPicPr preferRelativeResize="0"/>
          <p:nvPr/>
        </p:nvPicPr>
        <p:blipFill rotWithShape="1">
          <a:blip r:embed="rId4">
            <a:alphaModFix/>
          </a:blip>
          <a:srcRect/>
          <a:stretch/>
        </p:blipFill>
        <p:spPr>
          <a:xfrm>
            <a:off x="184558" y="1354694"/>
            <a:ext cx="8867163" cy="5203085"/>
          </a:xfrm>
          <a:prstGeom prst="rect">
            <a:avLst/>
          </a:prstGeom>
          <a:noFill/>
          <a:ln>
            <a:noFill/>
          </a:ln>
        </p:spPr>
      </p:pic>
      <p:pic>
        <p:nvPicPr>
          <p:cNvPr id="8" name="Imagen 7">
            <a:extLst>
              <a:ext uri="{FF2B5EF4-FFF2-40B4-BE49-F238E27FC236}">
                <a16:creationId xmlns:a16="http://schemas.microsoft.com/office/drawing/2014/main" id="{BDCA6CC0-D6C1-DD7B-1391-74A759171E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9DCB9F41-D9BB-EF39-4263-438F27D4171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524A9307-F336-3E41-1437-96A0BBDAF9ED}"/>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55C0440C-B997-652A-E300-7EFB937BAA4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pic>
        <p:nvPicPr>
          <p:cNvPr id="416" name="Google Shape;416;p33"/>
          <p:cNvPicPr preferRelativeResize="0"/>
          <p:nvPr/>
        </p:nvPicPr>
        <p:blipFill rotWithShape="1">
          <a:blip r:embed="rId4">
            <a:alphaModFix/>
          </a:blip>
          <a:srcRect/>
          <a:stretch/>
        </p:blipFill>
        <p:spPr>
          <a:xfrm>
            <a:off x="5805182" y="3072028"/>
            <a:ext cx="3338818" cy="3743325"/>
          </a:xfrm>
          <a:prstGeom prst="rect">
            <a:avLst/>
          </a:prstGeom>
          <a:ln>
            <a:noFill/>
          </a:ln>
          <a:effectLst>
            <a:softEdge rad="112500"/>
          </a:effectLst>
        </p:spPr>
      </p:pic>
      <p:sp>
        <p:nvSpPr>
          <p:cNvPr id="420" name="Google Shape;420;p33"/>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421" name="Google Shape;421;p33"/>
          <p:cNvSpPr txBox="1"/>
          <p:nvPr/>
        </p:nvSpPr>
        <p:spPr>
          <a:xfrm>
            <a:off x="662730" y="1613061"/>
            <a:ext cx="7969541" cy="3247043"/>
          </a:xfrm>
          <a:prstGeom prst="rect">
            <a:avLst/>
          </a:prstGeom>
          <a:noFill/>
          <a:ln>
            <a:noFill/>
          </a:ln>
        </p:spPr>
        <p:txBody>
          <a:bodyPr spcFirstLastPara="1" wrap="square" lIns="91425" tIns="45700" rIns="91425" bIns="45700" anchor="t" anchorCtr="0">
            <a:spAutoFit/>
          </a:bodyPr>
          <a:lstStyle/>
          <a:p>
            <a:pPr marL="12700" marR="7620" lvl="0" indent="0" algn="just" rtl="0">
              <a:spcBef>
                <a:spcPts val="0"/>
              </a:spcBef>
              <a:spcAft>
                <a:spcPts val="0"/>
              </a:spcAft>
              <a:buNone/>
            </a:pPr>
            <a:r>
              <a:rPr lang="es-ES" sz="2000" dirty="0">
                <a:solidFill>
                  <a:srgbClr val="123258"/>
                </a:solidFill>
                <a:latin typeface="Arial"/>
                <a:ea typeface="Arial"/>
                <a:cs typeface="Arial"/>
                <a:sym typeface="Arial"/>
              </a:rPr>
              <a:t>La calidad de vida laboral es una forma de describir las experiencias individuales y colectivas que viven las personas en relación con su trabajo. A lo largo del tiempo han existido diferentes elementos que componen este concepto:</a:t>
            </a:r>
            <a:endParaRPr dirty="0"/>
          </a:p>
          <a:p>
            <a:pPr marL="355600" marR="7620" lvl="0" indent="-215900" algn="just" rtl="0">
              <a:spcBef>
                <a:spcPts val="100"/>
              </a:spcBef>
              <a:spcAft>
                <a:spcPts val="0"/>
              </a:spcAft>
              <a:buClr>
                <a:schemeClr val="dk1"/>
              </a:buClr>
              <a:buSzPts val="2000"/>
              <a:buFont typeface="Arial"/>
              <a:buNone/>
            </a:pPr>
            <a:endParaRPr sz="2000" dirty="0">
              <a:solidFill>
                <a:srgbClr val="123258"/>
              </a:solidFill>
              <a:latin typeface="Arial"/>
              <a:ea typeface="Arial"/>
              <a:cs typeface="Arial"/>
              <a:sym typeface="Arial"/>
            </a:endParaRPr>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Tareas en el trabajo y poder de decisión.</a:t>
            </a:r>
            <a:endParaRPr dirty="0"/>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Motivación laboral.</a:t>
            </a:r>
            <a:endParaRPr dirty="0"/>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Satisfacción con el trabajo.</a:t>
            </a:r>
            <a:endParaRPr dirty="0"/>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Balance entre vida personal y laboral.</a:t>
            </a:r>
            <a:endParaRPr dirty="0"/>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Niveles de estrés laboral.</a:t>
            </a:r>
            <a:endParaRPr dirty="0"/>
          </a:p>
        </p:txBody>
      </p:sp>
      <p:sp>
        <p:nvSpPr>
          <p:cNvPr id="422" name="Google Shape;422;p33"/>
          <p:cNvSpPr txBox="1"/>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marR="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CALIDAD DE VIDA LABORAL</a:t>
            </a:r>
            <a:endParaRPr sz="2800" b="1">
              <a:solidFill>
                <a:srgbClr val="123258"/>
              </a:solidFill>
              <a:latin typeface="Arial"/>
              <a:ea typeface="Arial"/>
              <a:cs typeface="Arial"/>
              <a:sym typeface="Arial"/>
            </a:endParaRPr>
          </a:p>
        </p:txBody>
      </p:sp>
      <p:pic>
        <p:nvPicPr>
          <p:cNvPr id="9" name="Imagen 8">
            <a:extLst>
              <a:ext uri="{FF2B5EF4-FFF2-40B4-BE49-F238E27FC236}">
                <a16:creationId xmlns:a16="http://schemas.microsoft.com/office/drawing/2014/main" id="{FD848262-1108-0D79-977C-EA9B0B7FCAB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E44A8008-B35B-1B63-31F5-3BEDD6E2B9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923738BE-227F-C275-B754-7B1E1DC04024}"/>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5A6447EB-F645-CC0A-6AAA-8C92637C01F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6"/>
        <p:cNvGrpSpPr/>
        <p:nvPr/>
      </p:nvGrpSpPr>
      <p:grpSpPr>
        <a:xfrm>
          <a:off x="0" y="0"/>
          <a:ext cx="0" cy="0"/>
          <a:chOff x="0" y="0"/>
          <a:chExt cx="0" cy="0"/>
        </a:xfrm>
      </p:grpSpPr>
      <p:sp>
        <p:nvSpPr>
          <p:cNvPr id="430" name="Google Shape;430;p34"/>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431" name="Google Shape;431;p34"/>
          <p:cNvSpPr txBox="1"/>
          <p:nvPr/>
        </p:nvSpPr>
        <p:spPr>
          <a:xfrm>
            <a:off x="662730" y="1613061"/>
            <a:ext cx="7969541" cy="4811574"/>
          </a:xfrm>
          <a:prstGeom prst="rect">
            <a:avLst/>
          </a:prstGeom>
          <a:noFill/>
          <a:ln>
            <a:noFill/>
          </a:ln>
        </p:spPr>
        <p:txBody>
          <a:bodyPr spcFirstLastPara="1" wrap="square" lIns="91425" tIns="45700" rIns="91425" bIns="45700" anchor="t" anchorCtr="0">
            <a:spAutoFit/>
          </a:bodyPr>
          <a:lstStyle/>
          <a:p>
            <a:pPr marL="355600" marR="7620" lvl="0" indent="-342900" algn="just" rtl="0">
              <a:spcBef>
                <a:spcPts val="0"/>
              </a:spcBef>
              <a:spcAft>
                <a:spcPts val="0"/>
              </a:spcAft>
              <a:buClr>
                <a:srgbClr val="123258"/>
              </a:buClr>
              <a:buSzPts val="2000"/>
              <a:buFont typeface="Arial"/>
              <a:buChar char="•"/>
            </a:pPr>
            <a:r>
              <a:rPr lang="es-ES" sz="2000" b="1">
                <a:solidFill>
                  <a:srgbClr val="123258"/>
                </a:solidFill>
                <a:latin typeface="Arial"/>
                <a:ea typeface="Arial"/>
                <a:cs typeface="Arial"/>
                <a:sym typeface="Arial"/>
              </a:rPr>
              <a:t>Mente y cuerpo sanos: claves para la calidad de vida laboral</a:t>
            </a:r>
            <a:endParaRPr/>
          </a:p>
          <a:p>
            <a:pPr marL="355600" marR="7620" lvl="0" indent="-215900" algn="just" rtl="0">
              <a:spcBef>
                <a:spcPts val="100"/>
              </a:spcBef>
              <a:spcAft>
                <a:spcPts val="0"/>
              </a:spcAft>
              <a:buClr>
                <a:schemeClr val="dk1"/>
              </a:buClr>
              <a:buSzPts val="2000"/>
              <a:buFont typeface="Arial"/>
              <a:buNone/>
            </a:pPr>
            <a:endParaRPr sz="2000">
              <a:solidFill>
                <a:srgbClr val="123258"/>
              </a:solidFill>
              <a:latin typeface="Arial"/>
              <a:ea typeface="Arial"/>
              <a:cs typeface="Arial"/>
              <a:sym typeface="Arial"/>
            </a:endParaRPr>
          </a:p>
          <a:p>
            <a:pPr marL="12700" marR="7620" lvl="0" indent="0" algn="just" rtl="0">
              <a:spcBef>
                <a:spcPts val="100"/>
              </a:spcBef>
              <a:spcAft>
                <a:spcPts val="0"/>
              </a:spcAft>
              <a:buNone/>
            </a:pPr>
            <a:r>
              <a:rPr lang="es-ES" sz="2000">
                <a:solidFill>
                  <a:srgbClr val="123258"/>
                </a:solidFill>
                <a:latin typeface="Arial"/>
                <a:ea typeface="Arial"/>
                <a:cs typeface="Arial"/>
                <a:sym typeface="Arial"/>
              </a:rPr>
              <a:t>Cuando una organización tiene empleados saludables, el trabajo que realizan refleja su buen estado mental y físico.</a:t>
            </a:r>
            <a:endParaRPr/>
          </a:p>
          <a:p>
            <a:pPr marL="12700" marR="7620" lvl="0" indent="0" algn="just" rtl="0">
              <a:spcBef>
                <a:spcPts val="100"/>
              </a:spcBef>
              <a:spcAft>
                <a:spcPts val="0"/>
              </a:spcAft>
              <a:buNone/>
            </a:pPr>
            <a:endParaRPr sz="2000">
              <a:solidFill>
                <a:srgbClr val="123258"/>
              </a:solidFill>
              <a:latin typeface="Arial"/>
              <a:ea typeface="Arial"/>
              <a:cs typeface="Arial"/>
              <a:sym typeface="Arial"/>
            </a:endParaRPr>
          </a:p>
          <a:p>
            <a:pPr marL="12700" marR="7620" lvl="0" indent="0" algn="just" rtl="0">
              <a:spcBef>
                <a:spcPts val="100"/>
              </a:spcBef>
              <a:spcAft>
                <a:spcPts val="0"/>
              </a:spcAft>
              <a:buNone/>
            </a:pPr>
            <a:r>
              <a:rPr lang="es-ES" sz="2000">
                <a:solidFill>
                  <a:srgbClr val="123258"/>
                </a:solidFill>
                <a:latin typeface="Arial"/>
                <a:ea typeface="Arial"/>
                <a:cs typeface="Arial"/>
                <a:sym typeface="Arial"/>
              </a:rPr>
              <a:t>Una estrategia enfocada en este ámbito ayuda a incrementar la productividad, mejora la moral y reduce el estrés. </a:t>
            </a:r>
            <a:endParaRPr/>
          </a:p>
          <a:p>
            <a:pPr marL="12700" marR="7620" lvl="0" indent="0" algn="just" rtl="0">
              <a:spcBef>
                <a:spcPts val="100"/>
              </a:spcBef>
              <a:spcAft>
                <a:spcPts val="0"/>
              </a:spcAft>
              <a:buNone/>
            </a:pPr>
            <a:endParaRPr sz="2000">
              <a:solidFill>
                <a:srgbClr val="123258"/>
              </a:solidFill>
              <a:latin typeface="Arial"/>
              <a:ea typeface="Arial"/>
              <a:cs typeface="Arial"/>
              <a:sym typeface="Arial"/>
            </a:endParaRPr>
          </a:p>
          <a:p>
            <a:pPr marL="12700" marR="7620" lvl="0" indent="0" algn="just" rtl="0">
              <a:spcBef>
                <a:spcPts val="100"/>
              </a:spcBef>
              <a:spcAft>
                <a:spcPts val="0"/>
              </a:spcAft>
              <a:buNone/>
            </a:pPr>
            <a:r>
              <a:rPr lang="es-ES" sz="2000">
                <a:solidFill>
                  <a:srgbClr val="123258"/>
                </a:solidFill>
                <a:latin typeface="Arial"/>
                <a:ea typeface="Arial"/>
                <a:cs typeface="Arial"/>
                <a:sym typeface="Arial"/>
              </a:rPr>
              <a:t>Lo anterior nos lleva a una situación en donde los empleados toman decisiones saludables e inteligentes que al final del día, reducen costos y el absentismo.</a:t>
            </a:r>
            <a:endParaRPr/>
          </a:p>
          <a:p>
            <a:pPr marL="12700" marR="7620" lvl="0" indent="0" algn="just" rtl="0">
              <a:spcBef>
                <a:spcPts val="100"/>
              </a:spcBef>
              <a:spcAft>
                <a:spcPts val="0"/>
              </a:spcAft>
              <a:buNone/>
            </a:pPr>
            <a:endParaRPr sz="2000">
              <a:solidFill>
                <a:srgbClr val="123258"/>
              </a:solidFill>
              <a:latin typeface="Arial"/>
              <a:ea typeface="Arial"/>
              <a:cs typeface="Arial"/>
              <a:sym typeface="Arial"/>
            </a:endParaRPr>
          </a:p>
          <a:p>
            <a:pPr marL="12700" marR="7620" lvl="0" indent="0" algn="just" rtl="0">
              <a:spcBef>
                <a:spcPts val="100"/>
              </a:spcBef>
              <a:spcAft>
                <a:spcPts val="0"/>
              </a:spcAft>
              <a:buNone/>
            </a:pPr>
            <a:r>
              <a:rPr lang="es-ES" sz="2000">
                <a:solidFill>
                  <a:srgbClr val="123258"/>
                </a:solidFill>
                <a:latin typeface="Arial"/>
                <a:ea typeface="Arial"/>
                <a:cs typeface="Arial"/>
                <a:sym typeface="Arial"/>
              </a:rPr>
              <a:t>Recuerda que el estrés puede ser un gran enemigo de la productividad y enfrentarlo con métodos enfocados a la salud puede generar beneficios a largo plazo. </a:t>
            </a:r>
            <a:endParaRPr/>
          </a:p>
        </p:txBody>
      </p:sp>
      <p:sp>
        <p:nvSpPr>
          <p:cNvPr id="432" name="Google Shape;432;p34"/>
          <p:cNvSpPr txBox="1"/>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marR="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¿Cómo mejorar la calidad de vida laboral en tu empresa? </a:t>
            </a:r>
            <a:endParaRPr/>
          </a:p>
        </p:txBody>
      </p:sp>
      <p:pic>
        <p:nvPicPr>
          <p:cNvPr id="8" name="Imagen 7">
            <a:extLst>
              <a:ext uri="{FF2B5EF4-FFF2-40B4-BE49-F238E27FC236}">
                <a16:creationId xmlns:a16="http://schemas.microsoft.com/office/drawing/2014/main" id="{27ED2FAF-96E1-D81D-42CA-7881F6AC65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513F9746-1C89-F1E4-D50C-CA4493BF3A1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927BF443-7014-CCD4-17DF-8BEA89EC9076}"/>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CD9B8EE7-6CE0-CB47-D05E-473EBDFBA65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6"/>
        <p:cNvGrpSpPr/>
        <p:nvPr/>
      </p:nvGrpSpPr>
      <p:grpSpPr>
        <a:xfrm>
          <a:off x="0" y="0"/>
          <a:ext cx="0" cy="0"/>
          <a:chOff x="0" y="0"/>
          <a:chExt cx="0" cy="0"/>
        </a:xfrm>
      </p:grpSpPr>
      <p:sp>
        <p:nvSpPr>
          <p:cNvPr id="440" name="Google Shape;440;p35"/>
          <p:cNvSpPr txBox="1"/>
          <p:nvPr/>
        </p:nvSpPr>
        <p:spPr>
          <a:xfrm>
            <a:off x="0" y="6562564"/>
            <a:ext cx="302842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Calibri"/>
                <a:ea typeface="Calibri"/>
                <a:cs typeface="Calibri"/>
                <a:sym typeface="Calibri"/>
              </a:rPr>
              <a:t>Álvaro Esteban Castro Aranda, MD M.S.O U.V </a:t>
            </a:r>
            <a:endParaRPr/>
          </a:p>
        </p:txBody>
      </p:sp>
      <p:sp>
        <p:nvSpPr>
          <p:cNvPr id="441" name="Google Shape;441;p35"/>
          <p:cNvSpPr txBox="1"/>
          <p:nvPr/>
        </p:nvSpPr>
        <p:spPr>
          <a:xfrm>
            <a:off x="662730" y="1613061"/>
            <a:ext cx="7969541" cy="1964640"/>
          </a:xfrm>
          <a:prstGeom prst="rect">
            <a:avLst/>
          </a:prstGeom>
          <a:noFill/>
          <a:ln>
            <a:noFill/>
          </a:ln>
        </p:spPr>
        <p:txBody>
          <a:bodyPr spcFirstLastPara="1" wrap="square" lIns="91425" tIns="45700" rIns="91425" bIns="45700" anchor="t" anchorCtr="0">
            <a:spAutoFit/>
          </a:bodyPr>
          <a:lstStyle/>
          <a:p>
            <a:pPr marL="355600" marR="7620" lvl="0" indent="-342900" algn="just" rtl="0">
              <a:spcBef>
                <a:spcPts val="0"/>
              </a:spcBef>
              <a:spcAft>
                <a:spcPts val="0"/>
              </a:spcAft>
              <a:buClr>
                <a:srgbClr val="123258"/>
              </a:buClr>
              <a:buSzPts val="2000"/>
              <a:buFont typeface="Arial"/>
              <a:buChar char="•"/>
            </a:pPr>
            <a:r>
              <a:rPr lang="es-ES" sz="2000" b="1">
                <a:solidFill>
                  <a:srgbClr val="123258"/>
                </a:solidFill>
                <a:latin typeface="Arial"/>
                <a:ea typeface="Arial"/>
                <a:cs typeface="Arial"/>
                <a:sym typeface="Arial"/>
              </a:rPr>
              <a:t>Mejora la calidad de vida laboral desde el espacio físico</a:t>
            </a:r>
            <a:endParaRPr/>
          </a:p>
          <a:p>
            <a:pPr marL="12700" marR="7620" lvl="0" indent="0" algn="just" rtl="0">
              <a:spcBef>
                <a:spcPts val="100"/>
              </a:spcBef>
              <a:spcAft>
                <a:spcPts val="0"/>
              </a:spcAft>
              <a:buNone/>
            </a:pPr>
            <a:endParaRPr sz="2000">
              <a:solidFill>
                <a:srgbClr val="123258"/>
              </a:solidFill>
              <a:latin typeface="Arial"/>
              <a:ea typeface="Arial"/>
              <a:cs typeface="Arial"/>
              <a:sym typeface="Arial"/>
            </a:endParaRPr>
          </a:p>
          <a:p>
            <a:pPr marL="12700" marR="7620" lvl="0" indent="0" algn="ctr" rtl="0">
              <a:spcBef>
                <a:spcPts val="100"/>
              </a:spcBef>
              <a:spcAft>
                <a:spcPts val="0"/>
              </a:spcAft>
              <a:buNone/>
            </a:pPr>
            <a:r>
              <a:rPr lang="es-ES" sz="2000">
                <a:solidFill>
                  <a:srgbClr val="123258"/>
                </a:solidFill>
                <a:latin typeface="Arial"/>
                <a:ea typeface="Arial"/>
                <a:cs typeface="Arial"/>
                <a:sym typeface="Arial"/>
              </a:rPr>
              <a:t>“No es lo mismo pasar ocho horas o más en un despacho pequeño, con poca luz, desordenado y sin una sola planta, que ir todos los días a un puesto de trabajo donde existe una buena iluminación natural y los muebles son ergonómicos”.</a:t>
            </a:r>
            <a:endParaRPr/>
          </a:p>
        </p:txBody>
      </p:sp>
      <p:sp>
        <p:nvSpPr>
          <p:cNvPr id="442" name="Google Shape;442;p35"/>
          <p:cNvSpPr txBox="1"/>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marR="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¿Cómo mejorar la calidad de vida laboral en tu empresa? </a:t>
            </a:r>
            <a:endParaRPr/>
          </a:p>
        </p:txBody>
      </p:sp>
      <p:pic>
        <p:nvPicPr>
          <p:cNvPr id="443" name="Google Shape;443;p35"/>
          <p:cNvPicPr preferRelativeResize="0"/>
          <p:nvPr/>
        </p:nvPicPr>
        <p:blipFill rotWithShape="1">
          <a:blip r:embed="rId4">
            <a:alphaModFix/>
          </a:blip>
          <a:srcRect r="28471"/>
          <a:stretch/>
        </p:blipFill>
        <p:spPr>
          <a:xfrm>
            <a:off x="1888177" y="3657600"/>
            <a:ext cx="5518645" cy="2904964"/>
          </a:xfrm>
          <a:prstGeom prst="rect">
            <a:avLst/>
          </a:prstGeom>
          <a:ln>
            <a:noFill/>
          </a:ln>
          <a:effectLst>
            <a:softEdge rad="112500"/>
          </a:effectLst>
        </p:spPr>
      </p:pic>
      <p:pic>
        <p:nvPicPr>
          <p:cNvPr id="9" name="Imagen 8">
            <a:extLst>
              <a:ext uri="{FF2B5EF4-FFF2-40B4-BE49-F238E27FC236}">
                <a16:creationId xmlns:a16="http://schemas.microsoft.com/office/drawing/2014/main" id="{CE7A131F-1392-77AA-9A01-EF25593945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C2F5B07A-A36E-8033-378A-F9A3E2A266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1" name="Elipse 10">
            <a:extLst>
              <a:ext uri="{FF2B5EF4-FFF2-40B4-BE49-F238E27FC236}">
                <a16:creationId xmlns:a16="http://schemas.microsoft.com/office/drawing/2014/main" id="{414F16D4-5B64-FAB4-04A2-92AF9D3E14D6}"/>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5E294FC2-45F6-6E72-BD23-A3BA9B39960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7"/>
        <p:cNvGrpSpPr/>
        <p:nvPr/>
      </p:nvGrpSpPr>
      <p:grpSpPr>
        <a:xfrm>
          <a:off x="0" y="0"/>
          <a:ext cx="0" cy="0"/>
          <a:chOff x="0" y="0"/>
          <a:chExt cx="0" cy="0"/>
        </a:xfrm>
      </p:grpSpPr>
      <p:sp>
        <p:nvSpPr>
          <p:cNvPr id="451" name="Google Shape;451;p36"/>
          <p:cNvSpPr txBox="1"/>
          <p:nvPr/>
        </p:nvSpPr>
        <p:spPr>
          <a:xfrm>
            <a:off x="662730" y="1613061"/>
            <a:ext cx="7969541" cy="4614084"/>
          </a:xfrm>
          <a:prstGeom prst="rect">
            <a:avLst/>
          </a:prstGeom>
          <a:noFill/>
          <a:ln>
            <a:noFill/>
          </a:ln>
        </p:spPr>
        <p:txBody>
          <a:bodyPr spcFirstLastPara="1" wrap="square" lIns="91425" tIns="45700" rIns="91425" bIns="45700" anchor="t" anchorCtr="0">
            <a:spAutoFit/>
          </a:bodyPr>
          <a:lstStyle/>
          <a:p>
            <a:pPr marL="12700" marR="7620" lvl="0" indent="0" algn="just" rtl="0">
              <a:spcBef>
                <a:spcPts val="0"/>
              </a:spcBef>
              <a:spcAft>
                <a:spcPts val="0"/>
              </a:spcAft>
              <a:buNone/>
            </a:pPr>
            <a:r>
              <a:rPr lang="es-ES" sz="1800" b="1">
                <a:solidFill>
                  <a:srgbClr val="123258"/>
                </a:solidFill>
                <a:latin typeface="Arial"/>
                <a:ea typeface="Arial"/>
                <a:cs typeface="Arial"/>
                <a:sym typeface="Arial"/>
              </a:rPr>
              <a:t>Reconocimiento.</a:t>
            </a:r>
            <a:endParaRPr/>
          </a:p>
          <a:p>
            <a:pPr marL="12700" marR="7620" lvl="0" indent="0" algn="just" rtl="0">
              <a:spcBef>
                <a:spcPts val="100"/>
              </a:spcBef>
              <a:spcAft>
                <a:spcPts val="0"/>
              </a:spcAft>
              <a:buNone/>
            </a:pPr>
            <a:r>
              <a:rPr lang="es-ES" sz="1800">
                <a:solidFill>
                  <a:srgbClr val="123258"/>
                </a:solidFill>
                <a:latin typeface="Arial"/>
                <a:ea typeface="Arial"/>
                <a:cs typeface="Arial"/>
                <a:sym typeface="Arial"/>
              </a:rPr>
              <a:t>Un empleado motivado es un empleado comprometido. Los estudios muestran que los trabajadores que se sienten valorados por su compañía son 40% más propensos a permanecer en ella.</a:t>
            </a:r>
            <a:endParaRPr/>
          </a:p>
          <a:p>
            <a:pPr marL="12700" marR="7620" lvl="0" indent="0" algn="just" rtl="0">
              <a:spcBef>
                <a:spcPts val="100"/>
              </a:spcBef>
              <a:spcAft>
                <a:spcPts val="0"/>
              </a:spcAft>
              <a:buNone/>
            </a:pPr>
            <a:endParaRPr sz="1800">
              <a:solidFill>
                <a:srgbClr val="123258"/>
              </a:solidFill>
              <a:latin typeface="Arial"/>
              <a:ea typeface="Arial"/>
              <a:cs typeface="Arial"/>
              <a:sym typeface="Arial"/>
            </a:endParaRPr>
          </a:p>
          <a:p>
            <a:pPr marL="12700" marR="7620" lvl="0" indent="0" algn="just" rtl="0">
              <a:spcBef>
                <a:spcPts val="100"/>
              </a:spcBef>
              <a:spcAft>
                <a:spcPts val="0"/>
              </a:spcAft>
              <a:buNone/>
            </a:pPr>
            <a:r>
              <a:rPr lang="es-ES" sz="1800" b="1">
                <a:solidFill>
                  <a:srgbClr val="123258"/>
                </a:solidFill>
                <a:latin typeface="Arial"/>
                <a:ea typeface="Arial"/>
                <a:cs typeface="Arial"/>
                <a:sym typeface="Arial"/>
              </a:rPr>
              <a:t>Facilidad y eficacia.</a:t>
            </a:r>
            <a:endParaRPr/>
          </a:p>
          <a:p>
            <a:pPr marL="12700" marR="7620" lvl="0" indent="0" algn="just" rtl="0">
              <a:spcBef>
                <a:spcPts val="100"/>
              </a:spcBef>
              <a:spcAft>
                <a:spcPts val="0"/>
              </a:spcAft>
              <a:buNone/>
            </a:pPr>
            <a:r>
              <a:rPr lang="es-ES" sz="1800">
                <a:solidFill>
                  <a:srgbClr val="123258"/>
                </a:solidFill>
                <a:latin typeface="Arial"/>
                <a:ea typeface="Arial"/>
                <a:cs typeface="Arial"/>
                <a:sym typeface="Arial"/>
              </a:rPr>
              <a:t>Para mejorar la Calidad de Vida de los trabajadores es imprescindible ofrecerles herramientas para llevar a cabo sus actividades de forma rápida y sin interrupciones. Aquí se enmarcan los programas de home office o de coworking que implementan algunas organizaciones en la actualidad.</a:t>
            </a:r>
            <a:endParaRPr/>
          </a:p>
          <a:p>
            <a:pPr marL="12700" marR="7620" lvl="0" indent="0" algn="just" rtl="0">
              <a:spcBef>
                <a:spcPts val="100"/>
              </a:spcBef>
              <a:spcAft>
                <a:spcPts val="0"/>
              </a:spcAft>
              <a:buNone/>
            </a:pPr>
            <a:endParaRPr sz="1800">
              <a:solidFill>
                <a:srgbClr val="123258"/>
              </a:solidFill>
              <a:latin typeface="Arial"/>
              <a:ea typeface="Arial"/>
              <a:cs typeface="Arial"/>
              <a:sym typeface="Arial"/>
            </a:endParaRPr>
          </a:p>
          <a:p>
            <a:pPr marL="12700" marR="7620" lvl="0" indent="0" algn="just" rtl="0">
              <a:spcBef>
                <a:spcPts val="100"/>
              </a:spcBef>
              <a:spcAft>
                <a:spcPts val="0"/>
              </a:spcAft>
              <a:buNone/>
            </a:pPr>
            <a:r>
              <a:rPr lang="es-ES" sz="1800" b="1">
                <a:solidFill>
                  <a:srgbClr val="123258"/>
                </a:solidFill>
                <a:latin typeface="Arial"/>
                <a:ea typeface="Arial"/>
                <a:cs typeface="Arial"/>
                <a:sym typeface="Arial"/>
              </a:rPr>
              <a:t>Desarrollo personal.</a:t>
            </a:r>
            <a:endParaRPr/>
          </a:p>
          <a:p>
            <a:pPr marL="12700" marR="7620" lvl="0" indent="0" algn="just" rtl="0">
              <a:spcBef>
                <a:spcPts val="100"/>
              </a:spcBef>
              <a:spcAft>
                <a:spcPts val="0"/>
              </a:spcAft>
              <a:buNone/>
            </a:pPr>
            <a:r>
              <a:rPr lang="es-ES" sz="1800">
                <a:solidFill>
                  <a:srgbClr val="123258"/>
                </a:solidFill>
                <a:latin typeface="Arial"/>
                <a:ea typeface="Arial"/>
                <a:cs typeface="Arial"/>
                <a:sym typeface="Arial"/>
              </a:rPr>
              <a:t>Los cálculos señalan que en 2025, el 75% de la fuerza laboral será de la generación millennial. Horarios flexibles y paquetes de incentivos y beneficios personalizados deben hacer parte de todos los planes de las áreas directivas y de recursos humanos de las organizaciones.</a:t>
            </a:r>
            <a:endParaRPr/>
          </a:p>
        </p:txBody>
      </p:sp>
      <p:sp>
        <p:nvSpPr>
          <p:cNvPr id="452" name="Google Shape;452;p36"/>
          <p:cNvSpPr txBox="1"/>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marR="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¿Cómo mejorar la calidad de vida laboral en tu empresa? </a:t>
            </a:r>
            <a:endParaRPr/>
          </a:p>
        </p:txBody>
      </p:sp>
      <p:pic>
        <p:nvPicPr>
          <p:cNvPr id="7" name="Imagen 6">
            <a:extLst>
              <a:ext uri="{FF2B5EF4-FFF2-40B4-BE49-F238E27FC236}">
                <a16:creationId xmlns:a16="http://schemas.microsoft.com/office/drawing/2014/main" id="{B90D29FB-33CD-7CB2-91EF-34BC38938C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8" name="Imagen 7">
            <a:extLst>
              <a:ext uri="{FF2B5EF4-FFF2-40B4-BE49-F238E27FC236}">
                <a16:creationId xmlns:a16="http://schemas.microsoft.com/office/drawing/2014/main" id="{973850FD-6F5A-6F5C-2A84-1113DB1D49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9" name="Elipse 8">
            <a:extLst>
              <a:ext uri="{FF2B5EF4-FFF2-40B4-BE49-F238E27FC236}">
                <a16:creationId xmlns:a16="http://schemas.microsoft.com/office/drawing/2014/main" id="{3EB7ADB2-FF1C-CAFD-13DB-FB5290D40541}"/>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62348997-4E9C-F1D2-3C13-6F1335F0A04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4A318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raso 2"/>
          <p:cNvSpPr/>
          <p:nvPr/>
        </p:nvSpPr>
        <p:spPr>
          <a:xfrm rot="10800000">
            <a:off x="2301876" y="0"/>
            <a:ext cx="6858000" cy="6858000"/>
          </a:xfrm>
          <a:prstGeom prst="flowChartDelay">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113569" y="1851268"/>
            <a:ext cx="3313967" cy="3130062"/>
          </a:xfrm>
          <a:prstGeom prst="ellipse">
            <a:avLst/>
          </a:prstGeom>
          <a:solidFill>
            <a:srgbClr val="76CBF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3400" b="69101"/>
          <a:stretch/>
        </p:blipFill>
        <p:spPr>
          <a:xfrm>
            <a:off x="3303659" y="3367443"/>
            <a:ext cx="1468391" cy="2119086"/>
          </a:xfrm>
          <a:prstGeom prst="rect">
            <a:avLst/>
          </a:prstGeom>
        </p:spPr>
      </p:pic>
      <p:pic>
        <p:nvPicPr>
          <p:cNvPr id="11" name="Google Shape;112;p2">
            <a:extLst>
              <a:ext uri="{FF2B5EF4-FFF2-40B4-BE49-F238E27FC236}">
                <a16:creationId xmlns:a16="http://schemas.microsoft.com/office/drawing/2014/main" id="{D59F4068-D0D2-3935-1F62-2E5EDCDDDCA9}"/>
              </a:ext>
            </a:extLst>
          </p:cNvPr>
          <p:cNvPicPr preferRelativeResize="0"/>
          <p:nvPr/>
        </p:nvPicPr>
        <p:blipFill rotWithShape="1">
          <a:blip r:embed="rId6">
            <a:alphaModFix/>
          </a:blip>
          <a:srcRect/>
          <a:stretch/>
        </p:blipFill>
        <p:spPr>
          <a:xfrm>
            <a:off x="1113570" y="1851267"/>
            <a:ext cx="3322758" cy="3130063"/>
          </a:xfrm>
          <a:prstGeom prst="ellipse">
            <a:avLst/>
          </a:prstGeom>
          <a:noFill/>
          <a:ln>
            <a:noFill/>
          </a:ln>
        </p:spPr>
      </p:pic>
      <p:sp>
        <p:nvSpPr>
          <p:cNvPr id="13" name="Google Shape;111;p2">
            <a:extLst>
              <a:ext uri="{FF2B5EF4-FFF2-40B4-BE49-F238E27FC236}">
                <a16:creationId xmlns:a16="http://schemas.microsoft.com/office/drawing/2014/main" id="{1F313487-8BB1-2B19-4C24-6AD933B432BA}"/>
              </a:ext>
            </a:extLst>
          </p:cNvPr>
          <p:cNvSpPr txBox="1"/>
          <p:nvPr/>
        </p:nvSpPr>
        <p:spPr>
          <a:xfrm>
            <a:off x="5332281" y="2895480"/>
            <a:ext cx="3383526" cy="1631175"/>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s-ES" sz="2000" b="1" dirty="0">
                <a:solidFill>
                  <a:schemeClr val="bg1"/>
                </a:solidFill>
                <a:latin typeface="Arial"/>
                <a:ea typeface="Arial"/>
                <a:cs typeface="Arial"/>
                <a:sym typeface="Arial"/>
              </a:rPr>
              <a:t>Inteligencia Emocional</a:t>
            </a:r>
            <a:endParaRPr sz="2000" dirty="0">
              <a:solidFill>
                <a:schemeClr val="bg1"/>
              </a:solidFill>
            </a:endParaRPr>
          </a:p>
          <a:p>
            <a:pPr marL="457200" marR="0" lvl="0" indent="-342900" algn="l" rtl="0">
              <a:spcBef>
                <a:spcPts val="0"/>
              </a:spcBef>
              <a:spcAft>
                <a:spcPts val="0"/>
              </a:spcAft>
              <a:buClr>
                <a:schemeClr val="dk1"/>
              </a:buClr>
              <a:buSzPts val="1800"/>
              <a:buFont typeface="Arial" panose="020B0604020202020204" pitchFamily="34" charset="0"/>
              <a:buChar char="•"/>
            </a:pPr>
            <a:endParaRPr sz="2000" b="1" dirty="0">
              <a:solidFill>
                <a:schemeClr val="bg1"/>
              </a:solidFill>
              <a:latin typeface="Arial"/>
              <a:ea typeface="Arial"/>
              <a:cs typeface="Arial"/>
              <a:sym typeface="Arial"/>
            </a:endParaRPr>
          </a:p>
          <a:p>
            <a:pPr marR="0" lvl="0" algn="l" rtl="0">
              <a:spcBef>
                <a:spcPts val="0"/>
              </a:spcBef>
              <a:spcAft>
                <a:spcPts val="0"/>
              </a:spcAft>
              <a:buClr>
                <a:schemeClr val="dk1"/>
              </a:buClr>
              <a:buSzPts val="1800"/>
            </a:pPr>
            <a:r>
              <a:rPr lang="es-ES" sz="2000" b="1" dirty="0">
                <a:solidFill>
                  <a:schemeClr val="bg1"/>
                </a:solidFill>
                <a:latin typeface="Arial"/>
                <a:ea typeface="Arial"/>
                <a:cs typeface="Arial"/>
                <a:sym typeface="Arial"/>
              </a:rPr>
              <a:t>Salud Ocupacional</a:t>
            </a:r>
            <a:endParaRPr sz="2000" dirty="0">
              <a:solidFill>
                <a:schemeClr val="bg1"/>
              </a:solidFill>
            </a:endParaRPr>
          </a:p>
          <a:p>
            <a:pPr marL="342900" marR="0" lvl="0" indent="-342900" algn="l" rtl="0">
              <a:spcBef>
                <a:spcPts val="0"/>
              </a:spcBef>
              <a:spcAft>
                <a:spcPts val="0"/>
              </a:spcAft>
              <a:buFont typeface="Arial" panose="020B0604020202020204" pitchFamily="34" charset="0"/>
              <a:buChar char="•"/>
            </a:pPr>
            <a:endParaRPr sz="2000" b="1" dirty="0">
              <a:solidFill>
                <a:schemeClr val="bg1"/>
              </a:solidFill>
              <a:latin typeface="Arial"/>
              <a:ea typeface="Arial"/>
              <a:cs typeface="Arial"/>
              <a:sym typeface="Arial"/>
            </a:endParaRPr>
          </a:p>
          <a:p>
            <a:pPr marR="0" lvl="0" algn="l" rtl="0">
              <a:spcBef>
                <a:spcPts val="0"/>
              </a:spcBef>
              <a:spcAft>
                <a:spcPts val="0"/>
              </a:spcAft>
              <a:buClr>
                <a:schemeClr val="dk1"/>
              </a:buClr>
              <a:buSzPts val="1800"/>
            </a:pPr>
            <a:r>
              <a:rPr lang="es-ES" sz="2000" b="1" dirty="0">
                <a:solidFill>
                  <a:schemeClr val="bg1"/>
                </a:solidFill>
                <a:latin typeface="Arial"/>
                <a:ea typeface="Arial"/>
                <a:cs typeface="Arial"/>
                <a:sym typeface="Arial"/>
              </a:rPr>
              <a:t>Calidad De Vida</a:t>
            </a:r>
            <a:endParaRPr sz="2000" b="1"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288165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6"/>
        <p:cNvGrpSpPr/>
        <p:nvPr/>
      </p:nvGrpSpPr>
      <p:grpSpPr>
        <a:xfrm>
          <a:off x="0" y="0"/>
          <a:ext cx="0" cy="0"/>
          <a:chOff x="0" y="0"/>
          <a:chExt cx="0" cy="0"/>
        </a:xfrm>
      </p:grpSpPr>
      <p:sp>
        <p:nvSpPr>
          <p:cNvPr id="460" name="Google Shape;460;p37"/>
          <p:cNvSpPr txBox="1"/>
          <p:nvPr/>
        </p:nvSpPr>
        <p:spPr>
          <a:xfrm>
            <a:off x="662730" y="1354694"/>
            <a:ext cx="7977931" cy="3247043"/>
          </a:xfrm>
          <a:prstGeom prst="rect">
            <a:avLst/>
          </a:prstGeom>
          <a:noFill/>
          <a:ln>
            <a:noFill/>
          </a:ln>
        </p:spPr>
        <p:txBody>
          <a:bodyPr spcFirstLastPara="1" wrap="square" lIns="91425" tIns="45700" rIns="91425" bIns="45700" anchor="t" anchorCtr="0">
            <a:spAutoFit/>
          </a:bodyPr>
          <a:lstStyle/>
          <a:p>
            <a:pPr marL="12700" marR="7620" lvl="0" indent="0" algn="just" rtl="0">
              <a:spcBef>
                <a:spcPts val="0"/>
              </a:spcBef>
              <a:spcAft>
                <a:spcPts val="0"/>
              </a:spcAft>
              <a:buNone/>
            </a:pPr>
            <a:r>
              <a:rPr lang="es-ES" sz="2000" dirty="0">
                <a:solidFill>
                  <a:srgbClr val="123258"/>
                </a:solidFill>
                <a:latin typeface="Arial"/>
                <a:ea typeface="Arial"/>
                <a:cs typeface="Arial"/>
                <a:sym typeface="Arial"/>
              </a:rPr>
              <a:t>Ahora que sabemos los diversos factores que inciden en la calidad de vida de los empleados, es claro que sus beneficios pueden ser variados. Estos son los principales impactos que usted podrá percibir:</a:t>
            </a:r>
            <a:endParaRPr dirty="0"/>
          </a:p>
          <a:p>
            <a:pPr marL="12700" marR="7620" lvl="0" indent="0" algn="just" rtl="0">
              <a:spcBef>
                <a:spcPts val="100"/>
              </a:spcBef>
              <a:spcAft>
                <a:spcPts val="0"/>
              </a:spcAft>
              <a:buNone/>
            </a:pPr>
            <a:endParaRPr sz="2000" dirty="0">
              <a:solidFill>
                <a:srgbClr val="123258"/>
              </a:solidFill>
              <a:latin typeface="Arial"/>
              <a:ea typeface="Arial"/>
              <a:cs typeface="Arial"/>
              <a:sym typeface="Arial"/>
            </a:endParaRPr>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Alcance de objetivos y metas.</a:t>
            </a:r>
            <a:endParaRPr dirty="0"/>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Mayor productividad y rentabilidad del negocio.</a:t>
            </a:r>
            <a:endParaRPr dirty="0"/>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Estimulación de la creatividad.</a:t>
            </a:r>
            <a:endParaRPr dirty="0"/>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Reducción del estrés laboral. </a:t>
            </a:r>
            <a:endParaRPr dirty="0"/>
          </a:p>
          <a:p>
            <a:pPr marL="355600" marR="7620" lvl="0" indent="-342900" algn="just" rtl="0">
              <a:spcBef>
                <a:spcPts val="100"/>
              </a:spcBef>
              <a:spcAft>
                <a:spcPts val="0"/>
              </a:spcAft>
              <a:buClr>
                <a:srgbClr val="123258"/>
              </a:buClr>
              <a:buSzPts val="2000"/>
              <a:buFont typeface="Arial"/>
              <a:buChar char="•"/>
            </a:pPr>
            <a:r>
              <a:rPr lang="es-ES" sz="2000" dirty="0">
                <a:solidFill>
                  <a:srgbClr val="123258"/>
                </a:solidFill>
                <a:latin typeface="Arial"/>
                <a:ea typeface="Arial"/>
                <a:cs typeface="Arial"/>
                <a:sym typeface="Arial"/>
              </a:rPr>
              <a:t>Mayor apertura en la comunicación y la colaboración.</a:t>
            </a:r>
            <a:endParaRPr dirty="0"/>
          </a:p>
        </p:txBody>
      </p:sp>
      <p:sp>
        <p:nvSpPr>
          <p:cNvPr id="461" name="Google Shape;461;p37"/>
          <p:cNvSpPr txBox="1"/>
          <p:nvPr/>
        </p:nvSpPr>
        <p:spPr>
          <a:xfrm>
            <a:off x="2197034" y="361299"/>
            <a:ext cx="5421630" cy="873957"/>
          </a:xfrm>
          <a:prstGeom prst="rect">
            <a:avLst/>
          </a:prstGeom>
          <a:noFill/>
          <a:ln>
            <a:noFill/>
          </a:ln>
        </p:spPr>
        <p:txBody>
          <a:bodyPr spcFirstLastPara="1" wrap="square" lIns="0" tIns="12050" rIns="0" bIns="0" anchor="ctr" anchorCtr="0">
            <a:spAutoFit/>
          </a:bodyPr>
          <a:lstStyle/>
          <a:p>
            <a:pPr marL="0" marR="0" lvl="0" indent="0" algn="ctr" rtl="0">
              <a:lnSpc>
                <a:spcPct val="100000"/>
              </a:lnSpc>
              <a:spcBef>
                <a:spcPts val="0"/>
              </a:spcBef>
              <a:spcAft>
                <a:spcPts val="0"/>
              </a:spcAft>
              <a:buClr>
                <a:srgbClr val="123258"/>
              </a:buClr>
              <a:buSzPts val="2800"/>
              <a:buFont typeface="Arial"/>
              <a:buNone/>
            </a:pPr>
            <a:r>
              <a:rPr lang="es-ES" sz="2800" b="1" dirty="0">
                <a:solidFill>
                  <a:srgbClr val="123258"/>
                </a:solidFill>
                <a:latin typeface="Arial"/>
                <a:ea typeface="Arial"/>
                <a:cs typeface="Arial"/>
                <a:sym typeface="Arial"/>
              </a:rPr>
              <a:t>Beneficios de la calidad de vida en el trabajo</a:t>
            </a:r>
            <a:endParaRPr dirty="0"/>
          </a:p>
        </p:txBody>
      </p:sp>
      <p:pic>
        <p:nvPicPr>
          <p:cNvPr id="462" name="Google Shape;462;p37"/>
          <p:cNvPicPr preferRelativeResize="0"/>
          <p:nvPr/>
        </p:nvPicPr>
        <p:blipFill rotWithShape="1">
          <a:blip r:embed="rId4">
            <a:alphaModFix/>
          </a:blip>
          <a:srcRect/>
          <a:stretch/>
        </p:blipFill>
        <p:spPr>
          <a:xfrm>
            <a:off x="662730" y="4751988"/>
            <a:ext cx="7919209" cy="2106012"/>
          </a:xfrm>
          <a:prstGeom prst="rect">
            <a:avLst/>
          </a:prstGeom>
          <a:ln>
            <a:noFill/>
          </a:ln>
          <a:effectLst>
            <a:softEdge rad="112500"/>
          </a:effectLst>
        </p:spPr>
      </p:pic>
      <p:pic>
        <p:nvPicPr>
          <p:cNvPr id="8" name="Imagen 7">
            <a:extLst>
              <a:ext uri="{FF2B5EF4-FFF2-40B4-BE49-F238E27FC236}">
                <a16:creationId xmlns:a16="http://schemas.microsoft.com/office/drawing/2014/main" id="{8A83A405-B80B-AA02-E05E-7774EFA126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23207F1B-158F-7D58-C2EC-8D0BFBCA997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A9B3877F-0C2C-2EB6-70B1-EF0A75F0BAAF}"/>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1CD7E349-3CB0-322F-4CAC-68B22189BF4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6"/>
        <p:cNvGrpSpPr/>
        <p:nvPr/>
      </p:nvGrpSpPr>
      <p:grpSpPr>
        <a:xfrm>
          <a:off x="0" y="0"/>
          <a:ext cx="0" cy="0"/>
          <a:chOff x="0" y="0"/>
          <a:chExt cx="0" cy="0"/>
        </a:xfrm>
      </p:grpSpPr>
      <p:sp>
        <p:nvSpPr>
          <p:cNvPr id="470" name="Google Shape;470;p38"/>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471" name="Google Shape;471;p38"/>
          <p:cNvSpPr txBox="1">
            <a:spLocks noGrp="1"/>
          </p:cNvSpPr>
          <p:nvPr>
            <p:ph type="title"/>
          </p:nvPr>
        </p:nvSpPr>
        <p:spPr>
          <a:xfrm>
            <a:off x="2197034" y="576742"/>
            <a:ext cx="5421630" cy="443070"/>
          </a:xfrm>
          <a:prstGeom prst="rect">
            <a:avLst/>
          </a:prstGeom>
          <a:noFill/>
          <a:ln>
            <a:noFill/>
          </a:ln>
        </p:spPr>
        <p:txBody>
          <a:bodyPr spcFirstLastPara="1" wrap="square" lIns="0" tIns="12050" rIns="0" bIns="0" anchor="ctr" anchorCtr="0">
            <a:spAutoFit/>
          </a:bodyPr>
          <a:lstStyle/>
          <a:p>
            <a:pPr marL="0" lvl="0" indent="0" algn="ctr" rtl="0">
              <a:lnSpc>
                <a:spcPct val="100000"/>
              </a:lnSpc>
              <a:spcBef>
                <a:spcPts val="0"/>
              </a:spcBef>
              <a:spcAft>
                <a:spcPts val="0"/>
              </a:spcAft>
              <a:buClr>
                <a:srgbClr val="123258"/>
              </a:buClr>
              <a:buSzPts val="2800"/>
              <a:buFont typeface="Arial"/>
              <a:buNone/>
            </a:pPr>
            <a:r>
              <a:rPr lang="es-ES" sz="2800" b="1">
                <a:solidFill>
                  <a:srgbClr val="123258"/>
                </a:solidFill>
                <a:latin typeface="Arial"/>
                <a:ea typeface="Arial"/>
                <a:cs typeface="Arial"/>
                <a:sym typeface="Arial"/>
              </a:rPr>
              <a:t>CONCLUSIONES</a:t>
            </a:r>
            <a:endParaRPr/>
          </a:p>
        </p:txBody>
      </p:sp>
      <p:sp>
        <p:nvSpPr>
          <p:cNvPr id="472" name="Google Shape;472;p38"/>
          <p:cNvSpPr txBox="1"/>
          <p:nvPr/>
        </p:nvSpPr>
        <p:spPr>
          <a:xfrm>
            <a:off x="1053885" y="1801633"/>
            <a:ext cx="7326717" cy="2808461"/>
          </a:xfrm>
          <a:prstGeom prst="rect">
            <a:avLst/>
          </a:prstGeom>
          <a:noFill/>
          <a:ln>
            <a:noFill/>
          </a:ln>
        </p:spPr>
        <p:txBody>
          <a:bodyPr spcFirstLastPara="1" wrap="square" lIns="0" tIns="12700" rIns="0" bIns="0" anchor="t" anchorCtr="0">
            <a:spAutoFit/>
          </a:bodyPr>
          <a:lstStyle/>
          <a:p>
            <a:pPr marL="355600" marR="7620" lvl="0" indent="-342900" algn="just" rtl="0">
              <a:lnSpc>
                <a:spcPct val="100000"/>
              </a:lnSpc>
              <a:spcBef>
                <a:spcPts val="0"/>
              </a:spcBef>
              <a:spcAft>
                <a:spcPts val="0"/>
              </a:spcAft>
              <a:buClr>
                <a:srgbClr val="123258"/>
              </a:buClr>
              <a:buSzPts val="2000"/>
              <a:buFont typeface="Arial"/>
              <a:buChar char="•"/>
            </a:pPr>
            <a:r>
              <a:rPr lang="es-ES" sz="2000">
                <a:solidFill>
                  <a:srgbClr val="123258"/>
                </a:solidFill>
                <a:latin typeface="Arial"/>
                <a:ea typeface="Arial"/>
                <a:cs typeface="Arial"/>
                <a:sym typeface="Arial"/>
              </a:rPr>
              <a:t>Si aprendes a controlar tus emociones, aprendes a controlar tu  vida. Es importante que apliques la siguiente frase: piensa y  visualiza las consecuencias de tus actos y relájate y conserva la  calma.</a:t>
            </a:r>
            <a:endParaRPr sz="2000">
              <a:solidFill>
                <a:srgbClr val="123258"/>
              </a:solidFill>
              <a:latin typeface="Arial"/>
              <a:ea typeface="Arial"/>
              <a:cs typeface="Arial"/>
              <a:sym typeface="Arial"/>
            </a:endParaRPr>
          </a:p>
          <a:p>
            <a:pPr marL="12700" marR="7620" lvl="0" indent="0" algn="just" rtl="0">
              <a:lnSpc>
                <a:spcPct val="100000"/>
              </a:lnSpc>
              <a:spcBef>
                <a:spcPts val="100"/>
              </a:spcBef>
              <a:spcAft>
                <a:spcPts val="0"/>
              </a:spcAft>
              <a:buNone/>
            </a:pPr>
            <a:endParaRPr sz="2000">
              <a:solidFill>
                <a:srgbClr val="123258"/>
              </a:solidFill>
              <a:latin typeface="Arial"/>
              <a:ea typeface="Arial"/>
              <a:cs typeface="Arial"/>
              <a:sym typeface="Arial"/>
            </a:endParaRPr>
          </a:p>
          <a:p>
            <a:pPr marL="355600" marR="7620" lvl="0" indent="-342900" algn="just" rtl="0">
              <a:lnSpc>
                <a:spcPct val="100000"/>
              </a:lnSpc>
              <a:spcBef>
                <a:spcPts val="100"/>
              </a:spcBef>
              <a:spcAft>
                <a:spcPts val="0"/>
              </a:spcAft>
              <a:buClr>
                <a:srgbClr val="123258"/>
              </a:buClr>
              <a:buSzPts val="2000"/>
              <a:buFont typeface="Arial"/>
              <a:buChar char="•"/>
            </a:pPr>
            <a:r>
              <a:rPr lang="es-ES" sz="2000">
                <a:solidFill>
                  <a:srgbClr val="123258"/>
                </a:solidFill>
                <a:latin typeface="Arial"/>
                <a:ea typeface="Arial"/>
                <a:cs typeface="Arial"/>
                <a:sym typeface="Arial"/>
              </a:rPr>
              <a:t>La calidad de vida laboral es un objetivo al que las organizaciones del mundo apuntan, debido al impacto positivo que este tiene en el crecimiento tanto del individuo como de las empresas. </a:t>
            </a:r>
            <a:endParaRPr sz="2000">
              <a:solidFill>
                <a:srgbClr val="123258"/>
              </a:solidFill>
              <a:latin typeface="Arial"/>
              <a:ea typeface="Arial"/>
              <a:cs typeface="Arial"/>
              <a:sym typeface="Arial"/>
            </a:endParaRPr>
          </a:p>
        </p:txBody>
      </p:sp>
      <p:pic>
        <p:nvPicPr>
          <p:cNvPr id="8" name="Imagen 7">
            <a:extLst>
              <a:ext uri="{FF2B5EF4-FFF2-40B4-BE49-F238E27FC236}">
                <a16:creationId xmlns:a16="http://schemas.microsoft.com/office/drawing/2014/main" id="{E6171E58-D808-574A-4F7A-0EA1892810F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9" name="Imagen 8">
            <a:extLst>
              <a:ext uri="{FF2B5EF4-FFF2-40B4-BE49-F238E27FC236}">
                <a16:creationId xmlns:a16="http://schemas.microsoft.com/office/drawing/2014/main" id="{6AD68BF8-0C23-B50F-36CB-3A858401027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0" name="Elipse 9">
            <a:extLst>
              <a:ext uri="{FF2B5EF4-FFF2-40B4-BE49-F238E27FC236}">
                <a16:creationId xmlns:a16="http://schemas.microsoft.com/office/drawing/2014/main" id="{3C464767-F948-42B3-D3FA-55B32E293302}"/>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8314AA34-DFC3-3A5B-09D5-1619343647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 y="0"/>
            <a:ext cx="4791806"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6363609" y="5877709"/>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FIN DE 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7648286" y="443344"/>
            <a:ext cx="3267000" cy="5574803"/>
          </a:xfrm>
          <a:prstGeom prst="rect">
            <a:avLst/>
          </a:prstGeom>
        </p:spPr>
      </p:pic>
      <p:pic>
        <p:nvPicPr>
          <p:cNvPr id="15" name="Imagen 14"/>
          <p:cNvPicPr>
            <a:picLocks noChangeAspect="1"/>
          </p:cNvPicPr>
          <p:nvPr/>
        </p:nvPicPr>
        <p:blipFill rotWithShape="1">
          <a:blip r:embed="rId3"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025" y="1802374"/>
            <a:ext cx="2539891" cy="2241080"/>
          </a:xfrm>
          <a:prstGeom prst="rect">
            <a:avLst/>
          </a:prstGeom>
        </p:spPr>
      </p:pic>
    </p:spTree>
    <p:extLst>
      <p:ext uri="{BB962C8B-B14F-4D97-AF65-F5344CB8AC3E}">
        <p14:creationId xmlns:p14="http://schemas.microsoft.com/office/powerpoint/2010/main" val="765262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3"/>
          <p:cNvPicPr preferRelativeResize="0"/>
          <p:nvPr/>
        </p:nvPicPr>
        <p:blipFill rotWithShape="1">
          <a:blip r:embed="rId3">
            <a:alphaModFix/>
          </a:blip>
          <a:srcRect/>
          <a:stretch/>
        </p:blipFill>
        <p:spPr>
          <a:xfrm>
            <a:off x="1108794" y="2762250"/>
            <a:ext cx="7620000" cy="4095750"/>
          </a:xfrm>
          <a:prstGeom prst="rect">
            <a:avLst/>
          </a:prstGeom>
          <a:noFill/>
          <a:ln>
            <a:noFill/>
          </a:ln>
        </p:spPr>
      </p:pic>
      <p:sp>
        <p:nvSpPr>
          <p:cNvPr id="118" name="Google Shape;118;p3"/>
          <p:cNvSpPr txBox="1"/>
          <p:nvPr/>
        </p:nvSpPr>
        <p:spPr>
          <a:xfrm>
            <a:off x="2851907" y="506917"/>
            <a:ext cx="425520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rgbClr val="123258"/>
                </a:solidFill>
                <a:latin typeface="Arial"/>
                <a:ea typeface="Arial"/>
                <a:cs typeface="Arial"/>
                <a:sym typeface="Arial"/>
              </a:rPr>
              <a:t>INTELIGENCIA EMOCIONAL</a:t>
            </a:r>
            <a:endParaRPr sz="2800" b="1" dirty="0">
              <a:solidFill>
                <a:srgbClr val="123258"/>
              </a:solidFill>
              <a:latin typeface="Arial"/>
              <a:ea typeface="Arial"/>
              <a:cs typeface="Arial"/>
              <a:sym typeface="Arial"/>
            </a:endParaRPr>
          </a:p>
        </p:txBody>
      </p:sp>
      <p:sp>
        <p:nvSpPr>
          <p:cNvPr id="122" name="Google Shape;122;p3"/>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dirty="0">
                <a:solidFill>
                  <a:schemeClr val="dk1"/>
                </a:solidFill>
                <a:latin typeface="Calibri"/>
                <a:ea typeface="Calibri"/>
                <a:cs typeface="Calibri"/>
                <a:sym typeface="Calibri"/>
              </a:rPr>
              <a:t>Chiavenato,2013</a:t>
            </a:r>
            <a:endParaRPr dirty="0"/>
          </a:p>
        </p:txBody>
      </p:sp>
      <p:sp>
        <p:nvSpPr>
          <p:cNvPr id="123" name="Google Shape;123;p3"/>
          <p:cNvSpPr txBox="1"/>
          <p:nvPr/>
        </p:nvSpPr>
        <p:spPr>
          <a:xfrm>
            <a:off x="1481295" y="1433342"/>
            <a:ext cx="6996430" cy="1120820"/>
          </a:xfrm>
          <a:prstGeom prst="rect">
            <a:avLst/>
          </a:prstGeom>
          <a:noFill/>
          <a:ln>
            <a:noFill/>
          </a:ln>
        </p:spPr>
        <p:txBody>
          <a:bodyPr spcFirstLastPara="1" wrap="square" lIns="0" tIns="12700" rIns="0" bIns="0" anchor="t" anchorCtr="0">
            <a:spAutoFit/>
          </a:bodyPr>
          <a:lstStyle/>
          <a:p>
            <a:pPr marL="12700" marR="269240" lvl="0" indent="0" algn="just" rtl="0">
              <a:lnSpc>
                <a:spcPct val="100000"/>
              </a:lnSpc>
              <a:spcBef>
                <a:spcPts val="0"/>
              </a:spcBef>
              <a:spcAft>
                <a:spcPts val="0"/>
              </a:spcAft>
              <a:buNone/>
            </a:pPr>
            <a:r>
              <a:rPr lang="es-ES" sz="1800">
                <a:solidFill>
                  <a:srgbClr val="173356"/>
                </a:solidFill>
                <a:latin typeface="Arial"/>
                <a:ea typeface="Arial"/>
                <a:cs typeface="Arial"/>
                <a:sym typeface="Arial"/>
              </a:rPr>
              <a:t>La inteligencia emocional se define como un conjunto de habilidades que una persona adquiere por nacimiento o aprende durante su vida, donde destaca la empatía, la motivación de uno mismo, el autocontrol, el entusiasmo y el manejo de emociones.</a:t>
            </a:r>
            <a:endParaRPr sz="1800">
              <a:solidFill>
                <a:schemeClr val="dk1"/>
              </a:solidFill>
              <a:latin typeface="Arial"/>
              <a:ea typeface="Arial"/>
              <a:cs typeface="Arial"/>
              <a:sym typeface="Arial"/>
            </a:endParaRPr>
          </a:p>
        </p:txBody>
      </p:sp>
      <p:pic>
        <p:nvPicPr>
          <p:cNvPr id="9" name="Imagen 8">
            <a:extLst>
              <a:ext uri="{FF2B5EF4-FFF2-40B4-BE49-F238E27FC236}">
                <a16:creationId xmlns:a16="http://schemas.microsoft.com/office/drawing/2014/main" id="{792ABAEA-0CDE-DE5C-1B98-CE391939B3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0" name="Imagen 9">
            <a:extLst>
              <a:ext uri="{FF2B5EF4-FFF2-40B4-BE49-F238E27FC236}">
                <a16:creationId xmlns:a16="http://schemas.microsoft.com/office/drawing/2014/main" id="{8B187A21-E366-182A-09FE-387540F3323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0">
              <a:schemeClr val="bg1"/>
            </a:gs>
            <a:gs pos="0">
              <a:schemeClr val="bg1"/>
            </a:gs>
          </a:gsLst>
          <a:lin ang="5400000" scaled="1"/>
        </a:gradFill>
        <a:effectLst/>
      </p:bgPr>
    </p:bg>
    <p:spTree>
      <p:nvGrpSpPr>
        <p:cNvPr id="1" name="Shape 116"/>
        <p:cNvGrpSpPr/>
        <p:nvPr/>
      </p:nvGrpSpPr>
      <p:grpSpPr>
        <a:xfrm>
          <a:off x="0" y="0"/>
          <a:ext cx="0" cy="0"/>
          <a:chOff x="0" y="0"/>
          <a:chExt cx="0" cy="0"/>
        </a:xfrm>
      </p:grpSpPr>
      <p:sp>
        <p:nvSpPr>
          <p:cNvPr id="122" name="Google Shape;122;p3"/>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10" name="CuadroTexto 9">
            <a:extLst>
              <a:ext uri="{FF2B5EF4-FFF2-40B4-BE49-F238E27FC236}">
                <a16:creationId xmlns:a16="http://schemas.microsoft.com/office/drawing/2014/main" id="{84893320-0FD5-D4A3-29CB-C562648FC906}"/>
              </a:ext>
            </a:extLst>
          </p:cNvPr>
          <p:cNvSpPr txBox="1"/>
          <p:nvPr/>
        </p:nvSpPr>
        <p:spPr>
          <a:xfrm>
            <a:off x="553999" y="1473752"/>
            <a:ext cx="8336131" cy="397031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800" b="1">
                <a:solidFill>
                  <a:srgbClr val="123258"/>
                </a:solidFill>
              </a:defRPr>
            </a:lvl1pPr>
          </a:lstStyle>
          <a:p>
            <a:r>
              <a:rPr lang="es-ES" dirty="0"/>
              <a:t>¿SU TRABAJO LE ENFERMA?</a:t>
            </a:r>
          </a:p>
          <a:p>
            <a:endParaRPr lang="es-ES" dirty="0"/>
          </a:p>
          <a:p>
            <a:endParaRPr lang="es-ES" dirty="0"/>
          </a:p>
          <a:p>
            <a:r>
              <a:rPr lang="es-ES" dirty="0"/>
              <a:t>¿EN SU LUGAR DE TRABAJO LE TRATAN CON DIGNIDAD Y  RESPETO?</a:t>
            </a:r>
          </a:p>
          <a:p>
            <a:endParaRPr lang="es-ES" dirty="0"/>
          </a:p>
          <a:p>
            <a:endParaRPr lang="es-ES" dirty="0"/>
          </a:p>
          <a:p>
            <a:r>
              <a:rPr lang="es-ES" dirty="0"/>
              <a:t>¿EN SU ENTORNO ORGANIZACIONAL PUEDE DAR LO MEJOR DE SI MISMO?</a:t>
            </a:r>
          </a:p>
        </p:txBody>
      </p:sp>
      <p:pic>
        <p:nvPicPr>
          <p:cNvPr id="5" name="Imagen 4">
            <a:extLst>
              <a:ext uri="{FF2B5EF4-FFF2-40B4-BE49-F238E27FC236}">
                <a16:creationId xmlns:a16="http://schemas.microsoft.com/office/drawing/2014/main" id="{601B04C2-66EC-41DD-6F30-35D1F3956C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7" name="Elipse 6">
            <a:extLst>
              <a:ext uri="{FF2B5EF4-FFF2-40B4-BE49-F238E27FC236}">
                <a16:creationId xmlns:a16="http://schemas.microsoft.com/office/drawing/2014/main" id="{CBB46368-F470-961D-C1C2-DBF39463000D}"/>
              </a:ext>
            </a:extLst>
          </p:cNvPr>
          <p:cNvSpPr/>
          <p:nvPr/>
        </p:nvSpPr>
        <p:spPr>
          <a:xfrm>
            <a:off x="7315367" y="50021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47D7151B-4CE9-A287-3CC7-32BA16C6FE7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7082901" y="4201333"/>
            <a:ext cx="1352276" cy="2365829"/>
          </a:xfrm>
          <a:prstGeom prst="rect">
            <a:avLst/>
          </a:prstGeom>
        </p:spPr>
      </p:pic>
    </p:spTree>
    <p:extLst>
      <p:ext uri="{BB962C8B-B14F-4D97-AF65-F5344CB8AC3E}">
        <p14:creationId xmlns:p14="http://schemas.microsoft.com/office/powerpoint/2010/main" val="4251116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D1170ED1-0CE7-9C77-2E77-40F8E19F6A2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482453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22" name="Google Shape;122;p3"/>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graphicFrame>
        <p:nvGraphicFramePr>
          <p:cNvPr id="3" name="Diagrama 2">
            <a:extLst>
              <a:ext uri="{FF2B5EF4-FFF2-40B4-BE49-F238E27FC236}">
                <a16:creationId xmlns:a16="http://schemas.microsoft.com/office/drawing/2014/main" id="{42363F90-FAB9-01A9-9CD9-8FAACCB0CE61}"/>
              </a:ext>
            </a:extLst>
          </p:cNvPr>
          <p:cNvGraphicFramePr/>
          <p:nvPr>
            <p:extLst>
              <p:ext uri="{D42A27DB-BD31-4B8C-83A1-F6EECF244321}">
                <p14:modId xmlns:p14="http://schemas.microsoft.com/office/powerpoint/2010/main" val="2138802519"/>
              </p:ext>
            </p:extLst>
          </p:nvPr>
        </p:nvGraphicFramePr>
        <p:xfrm>
          <a:off x="3197722" y="1094032"/>
          <a:ext cx="3345121" cy="5633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Google Shape;118;p3">
            <a:extLst>
              <a:ext uri="{FF2B5EF4-FFF2-40B4-BE49-F238E27FC236}">
                <a16:creationId xmlns:a16="http://schemas.microsoft.com/office/drawing/2014/main" id="{898CDC92-2C79-C463-B7FE-D2D3921469F6}"/>
              </a:ext>
            </a:extLst>
          </p:cNvPr>
          <p:cNvSpPr txBox="1"/>
          <p:nvPr/>
        </p:nvSpPr>
        <p:spPr>
          <a:xfrm>
            <a:off x="1832168" y="320486"/>
            <a:ext cx="583262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rgbClr val="123258"/>
                </a:solidFill>
                <a:latin typeface="Arial"/>
                <a:ea typeface="Arial"/>
                <a:cs typeface="Arial"/>
                <a:sym typeface="Arial"/>
              </a:rPr>
              <a:t>¿Cuántas emociones existen?</a:t>
            </a:r>
          </a:p>
        </p:txBody>
      </p:sp>
      <p:pic>
        <p:nvPicPr>
          <p:cNvPr id="5" name="Imagen 4">
            <a:extLst>
              <a:ext uri="{FF2B5EF4-FFF2-40B4-BE49-F238E27FC236}">
                <a16:creationId xmlns:a16="http://schemas.microsoft.com/office/drawing/2014/main" id="{0357D825-5DF3-F8DD-9996-249FC1740C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6" name="Imagen 5">
            <a:extLst>
              <a:ext uri="{FF2B5EF4-FFF2-40B4-BE49-F238E27FC236}">
                <a16:creationId xmlns:a16="http://schemas.microsoft.com/office/drawing/2014/main" id="{3FD9596A-76E4-A150-6726-E0E1872FB1A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8" name="Elipse 7">
            <a:extLst>
              <a:ext uri="{FF2B5EF4-FFF2-40B4-BE49-F238E27FC236}">
                <a16:creationId xmlns:a16="http://schemas.microsoft.com/office/drawing/2014/main" id="{88A8959D-493A-FDCB-9B79-75F94E06BC77}"/>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39B12CAC-E00F-896B-3FF7-8E8A840D397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extLst>
      <p:ext uri="{BB962C8B-B14F-4D97-AF65-F5344CB8AC3E}">
        <p14:creationId xmlns:p14="http://schemas.microsoft.com/office/powerpoint/2010/main" val="584235787"/>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4"/>
          <p:cNvSpPr txBox="1"/>
          <p:nvPr/>
        </p:nvSpPr>
        <p:spPr>
          <a:xfrm>
            <a:off x="3317977" y="519645"/>
            <a:ext cx="3313967"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INTELIGENCIA EMOCIONAL</a:t>
            </a:r>
            <a:endParaRPr sz="2800" b="1">
              <a:solidFill>
                <a:srgbClr val="123258"/>
              </a:solidFill>
              <a:latin typeface="Arial"/>
              <a:ea typeface="Arial"/>
              <a:cs typeface="Arial"/>
              <a:sym typeface="Arial"/>
            </a:endParaRPr>
          </a:p>
        </p:txBody>
      </p:sp>
      <p:sp>
        <p:nvSpPr>
          <p:cNvPr id="132" name="Google Shape;132;p4"/>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133" name="Google Shape;133;p4"/>
          <p:cNvSpPr txBox="1"/>
          <p:nvPr/>
        </p:nvSpPr>
        <p:spPr>
          <a:xfrm>
            <a:off x="1258214" y="1708954"/>
            <a:ext cx="7223055" cy="2254463"/>
          </a:xfrm>
          <a:prstGeom prst="rect">
            <a:avLst/>
          </a:prstGeom>
          <a:noFill/>
          <a:ln>
            <a:noFill/>
          </a:ln>
        </p:spPr>
        <p:txBody>
          <a:bodyPr spcFirstLastPara="1" wrap="square" lIns="0" tIns="12700" rIns="0" bIns="0" anchor="t" anchorCtr="0">
            <a:spAutoFit/>
          </a:bodyPr>
          <a:lstStyle/>
          <a:p>
            <a:pPr marL="12700" marR="269240" lvl="0" indent="0" algn="just" rtl="0">
              <a:lnSpc>
                <a:spcPct val="100000"/>
              </a:lnSpc>
              <a:spcBef>
                <a:spcPts val="0"/>
              </a:spcBef>
              <a:spcAft>
                <a:spcPts val="0"/>
              </a:spcAft>
              <a:buNone/>
            </a:pPr>
            <a:r>
              <a:rPr lang="es-ES" sz="1800">
                <a:solidFill>
                  <a:srgbClr val="173356"/>
                </a:solidFill>
                <a:latin typeface="Arial"/>
                <a:ea typeface="Arial"/>
                <a:cs typeface="Arial"/>
                <a:sym typeface="Arial"/>
              </a:rPr>
              <a:t>A dos personas les acaban de diagnosticar hipertensión arterial.</a:t>
            </a:r>
            <a:endParaRPr/>
          </a:p>
          <a:p>
            <a:pPr marL="12700" marR="269240" lvl="0" indent="0" algn="just" rtl="0">
              <a:lnSpc>
                <a:spcPct val="100000"/>
              </a:lnSpc>
              <a:spcBef>
                <a:spcPts val="100"/>
              </a:spcBef>
              <a:spcAft>
                <a:spcPts val="0"/>
              </a:spcAft>
              <a:buNone/>
            </a:pPr>
            <a:endParaRPr sz="1800">
              <a:solidFill>
                <a:srgbClr val="173356"/>
              </a:solidFill>
              <a:latin typeface="Arial"/>
              <a:ea typeface="Arial"/>
              <a:cs typeface="Arial"/>
              <a:sym typeface="Arial"/>
            </a:endParaRPr>
          </a:p>
          <a:p>
            <a:pPr marL="12700" marR="269240" lvl="0" indent="0" algn="just" rtl="0">
              <a:lnSpc>
                <a:spcPct val="100000"/>
              </a:lnSpc>
              <a:spcBef>
                <a:spcPts val="100"/>
              </a:spcBef>
              <a:spcAft>
                <a:spcPts val="0"/>
              </a:spcAft>
              <a:buNone/>
            </a:pPr>
            <a:r>
              <a:rPr lang="es-ES" sz="1800">
                <a:solidFill>
                  <a:srgbClr val="173356"/>
                </a:solidFill>
                <a:latin typeface="Arial"/>
                <a:ea typeface="Arial"/>
                <a:cs typeface="Arial"/>
                <a:sym typeface="Arial"/>
              </a:rPr>
              <a:t>Adriana ha canalizado sus esfuerzos para conocer más sobre esta enfermedad, mejorar sus hábitos alimenticios y de ejercicio. Ella se muestra tranquila y confiada en que superará esto. Miguel, por su parte, ha estado de mal humor y culpando a todo el que esté a su alrededor por su mala suerte. Él se niega a seguir las indicaciones del médico.</a:t>
            </a:r>
            <a:endParaRPr sz="1800">
              <a:solidFill>
                <a:schemeClr val="dk1"/>
              </a:solidFill>
              <a:latin typeface="Arial"/>
              <a:ea typeface="Arial"/>
              <a:cs typeface="Arial"/>
              <a:sym typeface="Arial"/>
            </a:endParaRPr>
          </a:p>
        </p:txBody>
      </p:sp>
      <p:pic>
        <p:nvPicPr>
          <p:cNvPr id="134" name="Google Shape;134;p4"/>
          <p:cNvPicPr preferRelativeResize="0"/>
          <p:nvPr/>
        </p:nvPicPr>
        <p:blipFill rotWithShape="1">
          <a:blip r:embed="rId4">
            <a:alphaModFix/>
          </a:blip>
          <a:srcRect/>
          <a:stretch/>
        </p:blipFill>
        <p:spPr>
          <a:xfrm>
            <a:off x="1258214" y="4071867"/>
            <a:ext cx="3204728" cy="2400300"/>
          </a:xfrm>
          <a:prstGeom prst="rect">
            <a:avLst/>
          </a:prstGeom>
          <a:noFill/>
          <a:ln>
            <a:noFill/>
          </a:ln>
        </p:spPr>
      </p:pic>
      <p:pic>
        <p:nvPicPr>
          <p:cNvPr id="135" name="Google Shape;135;p4"/>
          <p:cNvPicPr preferRelativeResize="0"/>
          <p:nvPr/>
        </p:nvPicPr>
        <p:blipFill rotWithShape="1">
          <a:blip r:embed="rId5">
            <a:alphaModFix/>
          </a:blip>
          <a:srcRect/>
          <a:stretch/>
        </p:blipFill>
        <p:spPr>
          <a:xfrm>
            <a:off x="4572000" y="4071867"/>
            <a:ext cx="3629550" cy="2400300"/>
          </a:xfrm>
          <a:prstGeom prst="rect">
            <a:avLst/>
          </a:prstGeom>
          <a:noFill/>
          <a:ln>
            <a:noFill/>
          </a:ln>
        </p:spPr>
      </p:pic>
      <p:pic>
        <p:nvPicPr>
          <p:cNvPr id="10" name="Imagen 9">
            <a:extLst>
              <a:ext uri="{FF2B5EF4-FFF2-40B4-BE49-F238E27FC236}">
                <a16:creationId xmlns:a16="http://schemas.microsoft.com/office/drawing/2014/main" id="{F10DF9C0-0979-5798-DB84-5B626984E19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1080" t="31111" b="33121"/>
          <a:stretch/>
        </p:blipFill>
        <p:spPr>
          <a:xfrm rot="13786789" flipH="1">
            <a:off x="-1952339" y="-1638197"/>
            <a:ext cx="3453627" cy="2751853"/>
          </a:xfrm>
          <a:prstGeom prst="rect">
            <a:avLst/>
          </a:prstGeom>
        </p:spPr>
      </p:pic>
      <p:pic>
        <p:nvPicPr>
          <p:cNvPr id="11" name="Imagen 10">
            <a:extLst>
              <a:ext uri="{FF2B5EF4-FFF2-40B4-BE49-F238E27FC236}">
                <a16:creationId xmlns:a16="http://schemas.microsoft.com/office/drawing/2014/main" id="{DFCD24BD-AD94-318E-B6B9-CFF73D7562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779" t="12499" r="32084" b="37223"/>
          <a:stretch/>
        </p:blipFill>
        <p:spPr>
          <a:xfrm rot="21529919">
            <a:off x="8445152" y="6919"/>
            <a:ext cx="688874" cy="985662"/>
          </a:xfrm>
          <a:prstGeom prst="rect">
            <a:avLst/>
          </a:prstGeom>
        </p:spPr>
      </p:pic>
      <p:sp>
        <p:nvSpPr>
          <p:cNvPr id="12" name="Elipse 11">
            <a:extLst>
              <a:ext uri="{FF2B5EF4-FFF2-40B4-BE49-F238E27FC236}">
                <a16:creationId xmlns:a16="http://schemas.microsoft.com/office/drawing/2014/main" id="{A5ED1289-3150-A70D-879D-315CE6E946BB}"/>
              </a:ext>
            </a:extLst>
          </p:cNvPr>
          <p:cNvSpPr/>
          <p:nvPr/>
        </p:nvSpPr>
        <p:spPr>
          <a:xfrm>
            <a:off x="8210914" y="544407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665A8A8F-05B4-3C08-085A-B24C2BC072C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504" b="65503"/>
          <a:stretch/>
        </p:blipFill>
        <p:spPr>
          <a:xfrm>
            <a:off x="7910145" y="4839757"/>
            <a:ext cx="1352276" cy="2365829"/>
          </a:xfrm>
          <a:prstGeom prst="rect">
            <a:avLst/>
          </a:prstGeom>
        </p:spPr>
      </p:pic>
    </p:spTree>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72</TotalTime>
  <Words>2184</Words>
  <Application>Microsoft Office PowerPoint</Application>
  <PresentationFormat>Presentación en pantalla (4:3)</PresentationFormat>
  <Paragraphs>191</Paragraphs>
  <Slides>42</Slides>
  <Notes>36</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42</vt:i4>
      </vt:variant>
    </vt:vector>
  </HeadingPairs>
  <TitlesOfParts>
    <vt:vector size="45" baseType="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Características de la Inteligencia Emocional</vt:lpstr>
      <vt:lpstr>Características de la Inteligencia Emocional</vt:lpstr>
      <vt:lpstr>Presentación de PowerPoint</vt:lpstr>
      <vt:lpstr>¿Cuáles son los tipos de inteligencia emocional?</vt:lpstr>
      <vt:lpstr>¿Cuáles son los tipos de inteligencia emocional?</vt:lpstr>
      <vt:lpstr>¿Cuáles son los tipos de inteligencia emocional?</vt:lpstr>
      <vt:lpstr>¿Cuáles son los tipos de inteligencia emocional?</vt:lpstr>
      <vt:lpstr>¿Cuáles son los tipos de inteligencia emocional?</vt:lpstr>
      <vt:lpstr>Ejemplos de inteligencia emocional</vt:lpstr>
      <vt:lpstr>Presentación de PowerPoint</vt:lpstr>
      <vt:lpstr>ACCIDENTE DE TRABAJO</vt:lpstr>
      <vt:lpstr>FACTORES ASOCIADOS AT</vt:lpstr>
      <vt:lpstr>ENFERMEDAD LABORAL</vt:lpstr>
      <vt:lpstr>CATEGORIAS DE  E.L</vt:lpstr>
      <vt:lpstr>CATEGORIAS DE  E.L</vt:lpstr>
      <vt:lpstr>RESPONSABLES DE  E.L</vt:lpstr>
      <vt:lpstr>Presentación de PowerPoint</vt:lpstr>
      <vt:lpstr>PLAN NACIONAL EN SST </vt:lpstr>
      <vt:lpstr>¿QUE ES SST ?</vt:lpstr>
      <vt:lpstr>SG - SST </vt:lpstr>
      <vt:lpstr>SG - SST </vt:lpstr>
      <vt:lpstr>CICLO PHVA</vt:lpstr>
      <vt:lpstr>COMO APOYA LA ORGANIZACIÓN</vt:lpstr>
      <vt:lpstr>CALIDAD DE VIDA LABORAL</vt:lpstr>
      <vt:lpstr>Presentación de PowerPoint</vt:lpstr>
      <vt:lpstr>Presentación de PowerPoint</vt:lpstr>
      <vt:lpstr>Presentación de PowerPoint</vt:lpstr>
      <vt:lpstr>Presentación de PowerPoint</vt:lpstr>
      <vt:lpstr>Presentación de PowerPoint</vt:lpstr>
      <vt:lpstr>CONCLUSIONES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HP</cp:lastModifiedBy>
  <cp:revision>4</cp:revision>
  <dcterms:created xsi:type="dcterms:W3CDTF">2020-10-06T22:21:33Z</dcterms:created>
  <dcterms:modified xsi:type="dcterms:W3CDTF">2023-01-15T21:38:26Z</dcterms:modified>
</cp:coreProperties>
</file>